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7"/>
  </p:notesMasterIdLst>
  <p:handoutMasterIdLst>
    <p:handoutMasterId r:id="rId18"/>
  </p:handoutMasterIdLst>
  <p:sldIdLst>
    <p:sldId id="361" r:id="rId3"/>
    <p:sldId id="362" r:id="rId4"/>
    <p:sldId id="364" r:id="rId5"/>
    <p:sldId id="365" r:id="rId6"/>
    <p:sldId id="366" r:id="rId7"/>
    <p:sldId id="367" r:id="rId8"/>
    <p:sldId id="368" r:id="rId9"/>
    <p:sldId id="369" r:id="rId10"/>
    <p:sldId id="370" r:id="rId11"/>
    <p:sldId id="371" r:id="rId12"/>
    <p:sldId id="372" r:id="rId13"/>
    <p:sldId id="373" r:id="rId14"/>
    <p:sldId id="374" r:id="rId15"/>
    <p:sldId id="375" r:id="rId16"/>
  </p:sldIdLst>
  <p:sldSz cx="9144000" cy="6858000" type="screen4x3"/>
  <p:notesSz cx="6735763" cy="9866313"/>
  <p:custDataLst>
    <p:tags r:id="rId19"/>
  </p:custData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žica Horvat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4660"/>
  </p:normalViewPr>
  <p:slideViewPr>
    <p:cSldViewPr snapToObjects="1">
      <p:cViewPr>
        <p:scale>
          <a:sx n="80" d="100"/>
          <a:sy n="80" d="100"/>
        </p:scale>
        <p:origin x="-1032" y="-84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72" d="100"/>
          <a:sy n="72" d="100"/>
        </p:scale>
        <p:origin x="-2952" y="-91"/>
      </p:cViewPr>
      <p:guideLst>
        <p:guide orient="horz" pos="3107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Program pomoći Europske unije u RH – Pregled stanja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4CC55A-9915-4B00-B653-2C089ACD9DB9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8630A07-4FF2-4635-AAEA-FA1999F86AF9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24591338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hr-HR"/>
              <a:t>Program pomoći Europske unije u RH – Pregled stanja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0768" tIns="45384" rIns="90768" bIns="45384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5C07A1-F38B-469C-9C5F-D0C748BB4026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8" tIns="45384" rIns="90768" bIns="45384" rtlCol="0" anchor="ctr"/>
          <a:lstStyle/>
          <a:p>
            <a:pPr lvl="0"/>
            <a:endParaRPr lang="hr-H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86300"/>
            <a:ext cx="5389563" cy="4440238"/>
          </a:xfrm>
          <a:prstGeom prst="rect">
            <a:avLst/>
          </a:prstGeom>
        </p:spPr>
        <p:txBody>
          <a:bodyPr vert="horz" lIns="90768" tIns="45384" rIns="90768" bIns="45384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hr-H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013"/>
            <a:ext cx="2919413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</p:spPr>
        <p:txBody>
          <a:bodyPr vert="horz" lIns="90768" tIns="45384" rIns="90768" bIns="45384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554B8C9-D45B-4850-8A73-79B6DDEBA9A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4202587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87AA6D-45DD-4F1C-9532-CCE9CAC3639A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hr-HR">
              <a:cs typeface="Arial" charset="0"/>
            </a:endParaRPr>
          </a:p>
        </p:txBody>
      </p:sp>
      <p:sp>
        <p:nvSpPr>
          <p:cNvPr id="44036" name="Header Placeholder 4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cs typeface="Arial" charset="0"/>
              </a:rPr>
              <a:t>Program pomoći Europske unije u RH – Pregled stanja</a:t>
            </a:r>
          </a:p>
        </p:txBody>
      </p:sp>
      <p:sp>
        <p:nvSpPr>
          <p:cNvPr id="44037" name="Footer Placeholder 5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3BA9B63-FB5E-4C5B-82FE-1A08B4CB3B42}" type="slidenum">
              <a:rPr lang="lt-LT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lt-LT">
              <a:cs typeface="Arial" charset="0"/>
            </a:endParaRPr>
          </a:p>
        </p:txBody>
      </p:sp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 defTabSz="920750"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kaidrės vaizdo vietos rezervavimo ženkla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Pastabų vietos rezervavimo ženkla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t-EE" smtClean="0">
                <a:solidFill>
                  <a:srgbClr val="16489F"/>
                </a:solidFill>
              </a:rPr>
              <a:t>(common provisions for the CSF Funds)</a:t>
            </a:r>
          </a:p>
          <a:p>
            <a:pPr eaLnBrk="1" hangingPunct="1">
              <a:spcBef>
                <a:spcPct val="0"/>
              </a:spcBef>
            </a:pPr>
            <a:endParaRPr lang="lt-LT" smtClean="0"/>
          </a:p>
        </p:txBody>
      </p:sp>
      <p:sp>
        <p:nvSpPr>
          <p:cNvPr id="50179" name="Skaidrės numerio vietos rezervavimo ženklas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D1B97D0-8D1B-4339-98F0-65103BD69A7E}" type="slidenum">
              <a:rPr lang="en-US"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ea typeface="MS PGothic" pitchFamily="34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552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C9139FC-822F-4AD7-8657-B24011A6519C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r-HR" smtClean="0"/>
          </a:p>
        </p:txBody>
      </p:sp>
      <p:sp>
        <p:nvSpPr>
          <p:cNvPr id="61443" name="Header Placeholder 3"/>
          <p:cNvSpPr>
            <a:spLocks noGrp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r-HR">
                <a:cs typeface="Arial" charset="0"/>
              </a:rPr>
              <a:t>Program pomoći Europske unije u RH – Pregled stanja</a:t>
            </a:r>
          </a:p>
        </p:txBody>
      </p:sp>
      <p:sp>
        <p:nvSpPr>
          <p:cNvPr id="61444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hr-HR" smtClean="0">
              <a:cs typeface="Arial" charset="0"/>
            </a:endParaRPr>
          </a:p>
        </p:txBody>
      </p:sp>
      <p:sp>
        <p:nvSpPr>
          <p:cNvPr id="61445" name="Slide Number Placeholder 5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64406E-4DF7-4914-B2AD-27FA9D0DBD0F}" type="slidenum">
              <a:rPr lang="hr-HR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hr-HR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CA4F7-93D2-4D1E-94B4-18B69A2385AF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0BCA0-2B0D-4097-A496-990687A2D34F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3E0DC-09A0-405E-BC65-0A0E91D4DDFD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9989C-F879-4620-9256-477F4BDD30B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89C6F-0AFA-4DC8-8F81-8AA3B7B394F5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7E548-8DDB-45F1-859F-BF4218DBB9B0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6" y="2130853"/>
            <a:ext cx="7773293" cy="147004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3" cy="1752451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 algn="ctr">
              <a:buNone/>
              <a:defRPr/>
            </a:lvl1pPr>
            <a:lvl2pPr marL="336774" indent="0" algn="ctr">
              <a:buNone/>
              <a:defRPr/>
            </a:lvl2pPr>
            <a:lvl3pPr marL="673547" indent="0" algn="ctr">
              <a:buNone/>
              <a:defRPr/>
            </a:lvl3pPr>
            <a:lvl4pPr marL="1010321" indent="0" algn="ctr">
              <a:buNone/>
              <a:defRPr/>
            </a:lvl4pPr>
            <a:lvl5pPr marL="1347094" indent="0" algn="ctr">
              <a:buNone/>
              <a:defRPr/>
            </a:lvl5pPr>
            <a:lvl6pPr marL="1683868" indent="0" algn="ctr">
              <a:buNone/>
              <a:defRPr/>
            </a:lvl6pPr>
            <a:lvl7pPr marL="2020641" indent="0" algn="ctr">
              <a:buNone/>
              <a:defRPr/>
            </a:lvl7pPr>
            <a:lvl8pPr marL="2357415" indent="0" algn="ctr">
              <a:buNone/>
              <a:defRPr/>
            </a:lvl8pPr>
            <a:lvl9pPr marL="2694188" indent="0" algn="ctr">
              <a:buNone/>
              <a:defRPr/>
            </a:lvl9pPr>
          </a:lstStyle>
          <a:p>
            <a:r>
              <a:rPr lang="ta-IN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649" y="1600647"/>
            <a:ext cx="8228707" cy="4525119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8" y="4406806"/>
            <a:ext cx="7772177" cy="1361777"/>
          </a:xfrm>
          <a:prstGeom prst="rect">
            <a:avLst/>
          </a:prstGeom>
        </p:spPr>
        <p:txBody>
          <a:bodyPr vert="horz" lIns="67355" tIns="33677" rIns="67355" bIns="33677" anchor="t"/>
          <a:lstStyle>
            <a:lvl1pPr algn="l">
              <a:defRPr sz="2900" b="1" cap="all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8" y="2906613"/>
            <a:ext cx="7772177" cy="1500188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500"/>
            </a:lvl1pPr>
            <a:lvl2pPr marL="336774" indent="0">
              <a:buNone/>
              <a:defRPr sz="1300"/>
            </a:lvl2pPr>
            <a:lvl3pPr marL="673547" indent="0">
              <a:buNone/>
              <a:defRPr sz="1200"/>
            </a:lvl3pPr>
            <a:lvl4pPr marL="1010321" indent="0">
              <a:buNone/>
              <a:defRPr sz="1000"/>
            </a:lvl4pPr>
            <a:lvl5pPr marL="1347094" indent="0">
              <a:buNone/>
              <a:defRPr sz="1000"/>
            </a:lvl5pPr>
            <a:lvl6pPr marL="1683868" indent="0">
              <a:buNone/>
              <a:defRPr sz="1000"/>
            </a:lvl6pPr>
            <a:lvl7pPr marL="2020641" indent="0">
              <a:buNone/>
              <a:defRPr sz="1000"/>
            </a:lvl7pPr>
            <a:lvl8pPr marL="2357415" indent="0">
              <a:buNone/>
              <a:defRPr sz="1000"/>
            </a:lvl8pPr>
            <a:lvl9pPr marL="2694188" indent="0">
              <a:buNone/>
              <a:defRPr sz="10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649" y="1600647"/>
            <a:ext cx="4060775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82" y="1600647"/>
            <a:ext cx="4060775" cy="4525119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9" y="1534791"/>
            <a:ext cx="4039567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9" y="2174382"/>
            <a:ext cx="4039567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7" y="1534791"/>
            <a:ext cx="4041799" cy="639589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marL="0" indent="0">
              <a:buNone/>
              <a:defRPr sz="1800" b="1"/>
            </a:lvl1pPr>
            <a:lvl2pPr marL="336774" indent="0">
              <a:buNone/>
              <a:defRPr sz="1500" b="1"/>
            </a:lvl2pPr>
            <a:lvl3pPr marL="673547" indent="0">
              <a:buNone/>
              <a:defRPr sz="1300" b="1"/>
            </a:lvl3pPr>
            <a:lvl4pPr marL="1010321" indent="0">
              <a:buNone/>
              <a:defRPr sz="1200" b="1"/>
            </a:lvl4pPr>
            <a:lvl5pPr marL="1347094" indent="0">
              <a:buNone/>
              <a:defRPr sz="1200" b="1"/>
            </a:lvl5pPr>
            <a:lvl6pPr marL="1683868" indent="0">
              <a:buNone/>
              <a:defRPr sz="1200" b="1"/>
            </a:lvl6pPr>
            <a:lvl7pPr marL="2020641" indent="0">
              <a:buNone/>
              <a:defRPr sz="1200" b="1"/>
            </a:lvl7pPr>
            <a:lvl8pPr marL="2357415" indent="0">
              <a:buNone/>
              <a:defRPr sz="1200" b="1"/>
            </a:lvl8pPr>
            <a:lvl9pPr marL="2694188" indent="0">
              <a:buNone/>
              <a:defRPr sz="1200" b="1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7" y="2174382"/>
            <a:ext cx="4041799" cy="3951387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1800"/>
            </a:lvl1pPr>
            <a:lvl2pPr>
              <a:defRPr sz="1500"/>
            </a:lvl2pPr>
            <a:lvl3pPr>
              <a:defRPr sz="13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3478"/>
            <a:ext cx="3008189" cy="116197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2"/>
            <a:ext cx="5111130" cy="5852294"/>
          </a:xfrm>
          <a:prstGeom prst="rect">
            <a:avLst/>
          </a:prstGeom>
        </p:spPr>
        <p:txBody>
          <a:bodyPr vert="horz" lIns="67355" tIns="33677" rIns="67355" bIns="33677"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49" y="1435448"/>
            <a:ext cx="3008189" cy="469031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8"/>
          <p:cNvSpPr txBox="1"/>
          <p:nvPr userDrawn="1"/>
        </p:nvSpPr>
        <p:spPr>
          <a:xfrm rot="16200000">
            <a:off x="-536575" y="6096000"/>
            <a:ext cx="1290637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200" b="1" dirty="0">
                <a:solidFill>
                  <a:schemeClr val="tx2"/>
                </a:solidFill>
                <a:latin typeface="+mn-lt"/>
                <a:cs typeface="+mn-cs"/>
              </a:rPr>
              <a:t>www.mrrfeu.hr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219075" y="1844675"/>
            <a:ext cx="8924925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30832" y="116632"/>
            <a:ext cx="8229600" cy="70609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hr-HR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26D14-5018-436D-9D97-6C4A696791D5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2FABAB-6968-4031-B05F-3416B2EC9617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5" y="4800829"/>
            <a:ext cx="5486178" cy="567035"/>
          </a:xfrm>
          <a:prstGeom prst="rect">
            <a:avLst/>
          </a:prstGeom>
        </p:spPr>
        <p:txBody>
          <a:bodyPr vert="horz" lIns="67355" tIns="33677" rIns="67355" bIns="33677" anchor="b"/>
          <a:lstStyle>
            <a:lvl1pPr algn="l">
              <a:defRPr sz="1500" b="1"/>
            </a:lvl1pPr>
          </a:lstStyle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5" y="612800"/>
            <a:ext cx="5486178" cy="4114354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2400"/>
            </a:lvl1pPr>
            <a:lvl2pPr marL="336774" indent="0">
              <a:buNone/>
              <a:defRPr sz="2100"/>
            </a:lvl2pPr>
            <a:lvl3pPr marL="673547" indent="0">
              <a:buNone/>
              <a:defRPr sz="1800"/>
            </a:lvl3pPr>
            <a:lvl4pPr marL="1010321" indent="0">
              <a:buNone/>
              <a:defRPr sz="1500"/>
            </a:lvl4pPr>
            <a:lvl5pPr marL="1347094" indent="0">
              <a:buNone/>
              <a:defRPr sz="1500"/>
            </a:lvl5pPr>
            <a:lvl6pPr marL="1683868" indent="0">
              <a:buNone/>
              <a:defRPr sz="1500"/>
            </a:lvl6pPr>
            <a:lvl7pPr marL="2020641" indent="0">
              <a:buNone/>
              <a:defRPr sz="1500"/>
            </a:lvl7pPr>
            <a:lvl8pPr marL="2357415" indent="0">
              <a:buNone/>
              <a:defRPr sz="1500"/>
            </a:lvl8pPr>
            <a:lvl9pPr marL="2694188" indent="0">
              <a:buNone/>
              <a:defRPr sz="1500"/>
            </a:lvl9pPr>
          </a:lstStyle>
          <a:p>
            <a:pPr lvl="0"/>
            <a:endParaRPr lang="en-US" noProof="0" smtClean="0">
              <a:sym typeface="Gill Sans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5" y="5367859"/>
            <a:ext cx="5486178" cy="804788"/>
          </a:xfrm>
          <a:prstGeom prst="rect">
            <a:avLst/>
          </a:prstGeom>
        </p:spPr>
        <p:txBody>
          <a:bodyPr vert="horz" lIns="67355" tIns="33677" rIns="67355" bIns="33677"/>
          <a:lstStyle>
            <a:lvl1pPr marL="0" indent="0">
              <a:buNone/>
              <a:defRPr sz="1000"/>
            </a:lvl1pPr>
            <a:lvl2pPr marL="336774" indent="0">
              <a:buNone/>
              <a:defRPr sz="900"/>
            </a:lvl2pPr>
            <a:lvl3pPr marL="673547" indent="0">
              <a:buNone/>
              <a:defRPr sz="700"/>
            </a:lvl3pPr>
            <a:lvl4pPr marL="1010321" indent="0">
              <a:buNone/>
              <a:defRPr sz="700"/>
            </a:lvl4pPr>
            <a:lvl5pPr marL="1347094" indent="0">
              <a:buNone/>
              <a:defRPr sz="700"/>
            </a:lvl5pPr>
            <a:lvl6pPr marL="1683868" indent="0">
              <a:buNone/>
              <a:defRPr sz="700"/>
            </a:lvl6pPr>
            <a:lvl7pPr marL="2020641" indent="0">
              <a:buNone/>
              <a:defRPr sz="700"/>
            </a:lvl7pPr>
            <a:lvl8pPr marL="2357415" indent="0">
              <a:buNone/>
              <a:defRPr sz="700"/>
            </a:lvl8pPr>
            <a:lvl9pPr marL="2694188" indent="0">
              <a:buNone/>
              <a:defRPr sz="700"/>
            </a:lvl9pPr>
          </a:lstStyle>
          <a:p>
            <a:pPr lvl="0"/>
            <a:r>
              <a:rPr lang="ta-IN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9" y="274588"/>
            <a:ext cx="8228707" cy="1143000"/>
          </a:xfrm>
          <a:prstGeom prst="rect">
            <a:avLst/>
          </a:prstGeom>
        </p:spPr>
        <p:txBody>
          <a:bodyPr vert="horz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9" y="1600647"/>
            <a:ext cx="8228707" cy="4525119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176" y="274588"/>
            <a:ext cx="2057177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r>
              <a:rPr lang="ta-I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647" y="274588"/>
            <a:ext cx="6064374" cy="5851178"/>
          </a:xfrm>
          <a:prstGeom prst="rect">
            <a:avLst/>
          </a:prstGeom>
        </p:spPr>
        <p:txBody>
          <a:bodyPr vert="eaVert" lIns="67355" tIns="33677" rIns="67355" bIns="33677"/>
          <a:lstStyle/>
          <a:p>
            <a:pPr lvl="0"/>
            <a:r>
              <a:rPr lang="ta-IN" smtClean="0"/>
              <a:t>Click to edit Master text styles</a:t>
            </a:r>
          </a:p>
          <a:p>
            <a:pPr lvl="1"/>
            <a:r>
              <a:rPr lang="ta-IN" smtClean="0"/>
              <a:t>Second level</a:t>
            </a:r>
          </a:p>
          <a:p>
            <a:pPr lvl="2"/>
            <a:r>
              <a:rPr lang="ta-IN" smtClean="0"/>
              <a:t>Third level</a:t>
            </a:r>
          </a:p>
          <a:p>
            <a:pPr lvl="3"/>
            <a:r>
              <a:rPr lang="ta-IN" smtClean="0"/>
              <a:t>Fourth level</a:t>
            </a:r>
          </a:p>
          <a:p>
            <a:pPr lvl="4"/>
            <a:r>
              <a:rPr lang="ta-IN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FDAA-CA5B-4AF8-B424-E991AF36EC6D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ABCD8-77A3-42D8-B7DB-996389C40366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74A16A-1CA4-4D6E-A270-20AB52432F95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AD00F-639C-4B13-9CF1-BF3C84CA9FA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BE3813-1DE8-42D9-98CF-66A2D9263521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DF6F-30B0-4F10-87AE-BEE4122F9FB1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BB08D1-F8AF-457E-AEB0-5006A58AD5AB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CB877-82B7-47C8-9681-10640D578A2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B3267B-E173-43E4-8A7E-2EDE0B475394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AE38A-224F-4407-BB6E-A9EF8C0BDA7B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DDF03-237F-42D5-BFC5-65CA85BF8260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74FDBE-832A-4596-BD6E-4CE7F6C289DD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C408C3-63BF-452F-ADC8-11C119EB31BB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4B6E-357E-49F9-8555-F8ACA7132C18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hr-H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EAB5A2D-2B4E-4B0F-A310-E53D3A88BF66}" type="datetimeFigureOut">
              <a:rPr lang="hr-HR"/>
              <a:pPr>
                <a:defRPr/>
              </a:pPr>
              <a:t>10.12.2012.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EC3B39-411C-4955-BA06-653463FA3464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718" r:id="rId2"/>
    <p:sldLayoutId id="2147483694" r:id="rId3"/>
    <p:sldLayoutId id="2147483693" r:id="rId4"/>
    <p:sldLayoutId id="2147483692" r:id="rId5"/>
    <p:sldLayoutId id="2147483691" r:id="rId6"/>
    <p:sldLayoutId id="2147483690" r:id="rId7"/>
    <p:sldLayoutId id="2147483689" r:id="rId8"/>
    <p:sldLayoutId id="2147483688" r:id="rId9"/>
    <p:sldLayoutId id="2147483687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/>
          <a:srcRect/>
          <a:stretch>
            <a:fillRect t="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5" r:id="rId2"/>
    <p:sldLayoutId id="2147483704" r:id="rId3"/>
    <p:sldLayoutId id="2147483703" r:id="rId4"/>
    <p:sldLayoutId id="2147483702" r:id="rId5"/>
    <p:sldLayoutId id="2147483701" r:id="rId6"/>
    <p:sldLayoutId id="2147483700" r:id="rId7"/>
    <p:sldLayoutId id="2147483699" r:id="rId8"/>
    <p:sldLayoutId id="2147483698" r:id="rId9"/>
    <p:sldLayoutId id="2147483697" r:id="rId10"/>
    <p:sldLayoutId id="2147483696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+mj-lt"/>
          <a:ea typeface="+mj-ea"/>
          <a:cs typeface="+mj-cs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/>
        </a:defRPr>
      </a:lvl5pPr>
      <a:lvl6pPr marL="33677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6pPr>
      <a:lvl7pPr marL="673547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7pPr>
      <a:lvl8pPr marL="1010321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8pPr>
      <a:lvl9pPr marL="1347094" algn="ctr" rtl="0" fontAlgn="base">
        <a:spcBef>
          <a:spcPct val="0"/>
        </a:spcBef>
        <a:spcAft>
          <a:spcPct val="0"/>
        </a:spcAft>
        <a:defRPr sz="6200">
          <a:solidFill>
            <a:schemeClr val="tx1"/>
          </a:solidFill>
          <a:latin typeface="Gill Sans" charset="0"/>
          <a:ea typeface="ヒラギノ角ゴ ProN W3" charset="0"/>
          <a:cs typeface="ヒラギノ角ゴ ProN W3" charset="0"/>
          <a:sym typeface="Gill Sans" charset="0"/>
        </a:defRPr>
      </a:lvl9pPr>
    </p:titleStyle>
    <p:bodyStyle>
      <a:lvl1pPr marL="65405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1pPr>
      <a:lvl2pPr marL="981075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2pPr>
      <a:lvl3pPr marL="1308100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3pPr>
      <a:lvl4pPr marL="1636713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4pPr>
      <a:lvl5pPr marL="1963738" indent="-420688" algn="l" rtl="0" eaLnBrk="0" fontAlgn="base" hangingPunct="0">
        <a:spcBef>
          <a:spcPts val="1763"/>
        </a:spcBef>
        <a:spcAft>
          <a:spcPct val="0"/>
        </a:spcAft>
        <a:buSzPct val="171000"/>
        <a:buFont typeface="Gill Sans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/>
        </a:defRPr>
      </a:lvl5pPr>
      <a:lvl6pPr marL="230128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6pPr>
      <a:lvl7pPr marL="2638059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7pPr>
      <a:lvl8pPr marL="2974833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8pPr>
      <a:lvl9pPr marL="3311606" indent="-420967" algn="l" rtl="0" fontAlgn="base">
        <a:spcBef>
          <a:spcPts val="1768"/>
        </a:spcBef>
        <a:spcAft>
          <a:spcPct val="0"/>
        </a:spcAft>
        <a:buSzPct val="171000"/>
        <a:buFont typeface="Gill San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  <a:sym typeface="Gill Sans" charset="0"/>
        </a:defRPr>
      </a:lvl9pPr>
    </p:bodyStyle>
    <p:otherStyle>
      <a:defPPr>
        <a:defRPr lang="en-US"/>
      </a:defPPr>
      <a:lvl1pPr marL="0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3677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73547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101032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347094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8386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2020641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357415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694188" algn="l" defTabSz="336774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gional_policy/funds/feder/index_en.ht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ec.europa.eu/esf/home.jsp?langId=en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088" y="4941888"/>
            <a:ext cx="8893175" cy="20621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dirty="0">
                <a:solidFill>
                  <a:srgbClr val="FFC000"/>
                </a:solidFill>
                <a:latin typeface="+mn-lt"/>
                <a:cs typeface="+mn-cs"/>
              </a:rPr>
              <a:t>Mogućnosti korištenja EU sredstava za gradove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i="1" dirty="0">
                <a:solidFill>
                  <a:srgbClr val="FFC000"/>
                </a:solidFill>
                <a:latin typeface="+mn-lt"/>
                <a:cs typeface="+mn-cs"/>
              </a:rPr>
              <a:t>Matija </a:t>
            </a:r>
            <a:r>
              <a:rPr lang="hr-HR" sz="2400" i="1" dirty="0" err="1">
                <a:solidFill>
                  <a:srgbClr val="FFC000"/>
                </a:solidFill>
                <a:latin typeface="+mn-lt"/>
                <a:cs typeface="+mn-cs"/>
              </a:rPr>
              <a:t>Derk</a:t>
            </a:r>
            <a:r>
              <a:rPr lang="hr-HR" sz="2400" i="1" dirty="0">
                <a:solidFill>
                  <a:srgbClr val="FFC000"/>
                </a:solidFill>
                <a:latin typeface="+mn-lt"/>
                <a:cs typeface="+mn-cs"/>
              </a:rPr>
              <a:t>, pomoćnik ministra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1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Zagreb, 07. prosinca 2012</a:t>
            </a:r>
            <a:r>
              <a:rPr lang="hr-HR" sz="16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.</a:t>
            </a: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7788" y="71438"/>
            <a:ext cx="9007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Ministarstvo regionalnoga razvoja i fondova Europske unije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96975"/>
            <a:ext cx="8507413" cy="540067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hr-HR" sz="1800" b="1" dirty="0" smtClean="0">
                <a:solidFill>
                  <a:srgbClr val="FF0000"/>
                </a:solidFill>
              </a:rPr>
              <a:t>Prekogranična </a:t>
            </a:r>
            <a:r>
              <a:rPr lang="hr-HR" sz="1800" b="1" dirty="0">
                <a:solidFill>
                  <a:srgbClr val="FF0000"/>
                </a:solidFill>
              </a:rPr>
              <a:t>suradnja</a:t>
            </a: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hr-HR" sz="1800" dirty="0"/>
              <a:t>programi suradnje: SRB, CG, BiH, MAĐ, SLO, Jadranski, Mediteranski, Program za JI Europu</a:t>
            </a:r>
          </a:p>
          <a:p>
            <a:pPr eaLnBrk="1" hangingPunct="1">
              <a:defRPr/>
            </a:pPr>
            <a:endParaRPr lang="hr-HR" sz="1800" dirty="0" smtClean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hr-HR" sz="1800" dirty="0" smtClean="0"/>
              <a:t>natječaji </a:t>
            </a:r>
            <a:r>
              <a:rPr lang="hr-HR" sz="1800" dirty="0"/>
              <a:t>za period do sredine 2013. se objavljuju po programima</a:t>
            </a:r>
          </a:p>
          <a:p>
            <a:pPr eaLnBrk="1" hangingPunct="1">
              <a:defRPr/>
            </a:pPr>
            <a:endParaRPr lang="hr-HR" sz="18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hr-HR" sz="1800" dirty="0"/>
              <a:t>aktivnosti: razvoj zajedničke turističke ponude i poduzetništva, zaštita okoliša, poboljšanje kvalitete života i socijalna kohezija, institucionalna suradnja, razvoj socijalnih i zdravstvenih mreža, razvoj poduzetništva</a:t>
            </a:r>
          </a:p>
          <a:p>
            <a:pPr eaLnBrk="1" hangingPunct="1">
              <a:defRPr/>
            </a:pPr>
            <a:endParaRPr lang="hr-HR" sz="18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hr-HR" sz="1800" dirty="0"/>
              <a:t>koncept za drugu polovicu 2013. još u pripremi</a:t>
            </a:r>
          </a:p>
          <a:p>
            <a:pPr eaLnBrk="1" hangingPunct="1">
              <a:defRPr/>
            </a:pPr>
            <a:endParaRPr lang="hr-HR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eaLnBrk="1" hangingPunct="1">
              <a:buFont typeface="Arial" charset="0"/>
              <a:buNone/>
              <a:defRPr/>
            </a:pPr>
            <a:r>
              <a:rPr lang="hr-HR" sz="1800" b="1" dirty="0">
                <a:solidFill>
                  <a:srgbClr val="FF0000"/>
                </a:solidFill>
              </a:rPr>
              <a:t>IPARD</a:t>
            </a:r>
            <a:r>
              <a:rPr lang="hr-HR" sz="1800" dirty="0">
                <a:solidFill>
                  <a:srgbClr val="FF0000"/>
                </a:solidFill>
              </a:rPr>
              <a:t> - </a:t>
            </a:r>
            <a:r>
              <a:rPr lang="hr-HR" sz="1800" b="1" dirty="0">
                <a:solidFill>
                  <a:srgbClr val="FF0000"/>
                </a:solidFill>
              </a:rPr>
              <a:t>Mjera 301 „Poboljšanje i razvoj ruralne</a:t>
            </a:r>
            <a:r>
              <a:rPr lang="hr-HR" sz="1800" dirty="0">
                <a:solidFill>
                  <a:srgbClr val="FF0000"/>
                </a:solidFill>
              </a:rPr>
              <a:t> </a:t>
            </a:r>
            <a:r>
              <a:rPr lang="hr-HR" sz="1800" b="1" dirty="0">
                <a:solidFill>
                  <a:srgbClr val="FF0000"/>
                </a:solidFill>
              </a:rPr>
              <a:t>infrastrukture“ (u 2013.)</a:t>
            </a:r>
            <a:endParaRPr lang="hr-HR" sz="1800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hr-HR" sz="1800" dirty="0"/>
              <a:t>namijenjeno gradovima i općinama do 10 000 stanovnika</a:t>
            </a:r>
          </a:p>
          <a:p>
            <a:pPr eaLnBrk="1" hangingPunct="1">
              <a:defRPr/>
            </a:pPr>
            <a:endParaRPr lang="hr-HR" sz="1800" dirty="0"/>
          </a:p>
          <a:p>
            <a:pPr marL="457200" indent="-457200" eaLnBrk="1" hangingPunct="1">
              <a:buFont typeface="Arial" pitchFamily="34" charset="0"/>
              <a:buChar char="•"/>
              <a:defRPr/>
            </a:pPr>
            <a:r>
              <a:rPr lang="hr-HR" sz="1800" dirty="0"/>
              <a:t>aktivnosti: ulaganja u sustav kanalizacije i pročišćavanja otpadnih voda, lokalne nerazvrstane ceste, toplane</a:t>
            </a:r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88" y="115888"/>
            <a:ext cx="8734425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 u tekućem financijskom razdoblju EU </a:t>
            </a:r>
            <a:b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(IPA+SF 2007-2013)</a:t>
            </a:r>
            <a:endParaRPr lang="hr-HR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000" dirty="0"/>
              <a:t>Infrastruktura za razvoj i istraživanje (npr. centri izvrsnosti) </a:t>
            </a:r>
          </a:p>
          <a:p>
            <a:pPr eaLnBrk="1" hangingPunct="1">
              <a:lnSpc>
                <a:spcPct val="150000"/>
              </a:lnSpc>
              <a:defRPr/>
            </a:pPr>
            <a:endParaRPr lang="hr-HR" sz="1000" dirty="0"/>
          </a:p>
          <a:p>
            <a:pPr marL="324000"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000" dirty="0"/>
              <a:t>Investicije u inovacije i razvoj uključujući i razvoj informatičkih proizvoda i usluga (npr. javne službe i usluge)</a:t>
            </a:r>
          </a:p>
          <a:p>
            <a:pPr eaLnBrk="1" hangingPunct="1">
              <a:spcBef>
                <a:spcPts val="0"/>
              </a:spcBef>
              <a:defRPr/>
            </a:pPr>
            <a:endParaRPr lang="hr-HR" sz="10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000" dirty="0"/>
              <a:t>Promoviranje poduzetništva (npr. poslovni inkubatori)</a:t>
            </a:r>
          </a:p>
          <a:p>
            <a:pPr eaLnBrk="1" hangingPunct="1">
              <a:lnSpc>
                <a:spcPct val="150000"/>
              </a:lnSpc>
              <a:defRPr/>
            </a:pPr>
            <a:endParaRPr lang="hr-HR" sz="10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000" dirty="0"/>
              <a:t>Potpora energetskoj učinkovitosti i uporabi obnovljivih izvora u javnoj infrastrukturi i stambenom sektoru</a:t>
            </a:r>
          </a:p>
          <a:p>
            <a:pPr eaLnBrk="1" hangingPunct="1">
              <a:lnSpc>
                <a:spcPct val="110000"/>
              </a:lnSpc>
              <a:spcBef>
                <a:spcPts val="0"/>
              </a:spcBef>
              <a:defRPr/>
            </a:pPr>
            <a:endParaRPr lang="hr-HR" sz="10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000" dirty="0"/>
              <a:t>Promocija održivog gradskog prometa s niskom emisijom CO2  </a:t>
            </a:r>
          </a:p>
          <a:p>
            <a:pPr eaLnBrk="1" hangingPunct="1">
              <a:lnSpc>
                <a:spcPct val="150000"/>
              </a:lnSpc>
              <a:defRPr/>
            </a:pPr>
            <a:endParaRPr lang="hr-HR" sz="1000" dirty="0"/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000" dirty="0"/>
              <a:t>Potpora investicijama u sustave i infrastrukturu koji povećavaju otpornost na prirodne i ljudski izazvane kataklizme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88" y="115888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 u narednom financijskom razdoblju EU 2014-2020 </a:t>
            </a:r>
            <a:r>
              <a:rPr lang="hr-H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Relevantni ciljevi EU 2020) (I)</a:t>
            </a:r>
            <a:endParaRPr lang="hr-HR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000" dirty="0"/>
              <a:t>Investicije u vodni sektor i sektor otpada kako bi se zadovoljio </a:t>
            </a:r>
            <a:r>
              <a:rPr lang="hr-HR" sz="2000" i="1" dirty="0" err="1"/>
              <a:t>acquis</a:t>
            </a:r>
            <a:endParaRPr lang="hr-HR" sz="2000" i="1" dirty="0"/>
          </a:p>
          <a:p>
            <a:pPr eaLnBrk="1" hangingPunct="1">
              <a:lnSpc>
                <a:spcPct val="150000"/>
              </a:lnSpc>
              <a:defRPr/>
            </a:pPr>
            <a:endParaRPr lang="hr-HR" sz="1200" dirty="0"/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000" dirty="0"/>
              <a:t>Aktivnosti poboljšanja gradskog okruženja – regeneracija “</a:t>
            </a:r>
            <a:r>
              <a:rPr lang="hr-HR" sz="2000" dirty="0" err="1"/>
              <a:t>brownfield</a:t>
            </a:r>
            <a:r>
              <a:rPr lang="hr-HR" sz="2000" dirty="0"/>
              <a:t>” područja i redukcija zagađenja zraka </a:t>
            </a:r>
          </a:p>
          <a:p>
            <a:pPr eaLnBrk="1" hangingPunct="1">
              <a:lnSpc>
                <a:spcPct val="150000"/>
              </a:lnSpc>
              <a:defRPr/>
            </a:pPr>
            <a:endParaRPr lang="hr-HR" sz="1200" dirty="0"/>
          </a:p>
          <a:p>
            <a:pPr eaLnBrk="1" hangingPunct="1">
              <a:lnSpc>
                <a:spcPct val="11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2000" dirty="0"/>
              <a:t>Pretvorba industrijskih područja u stagnaciji i razvoj specifičnih prirodnih i kulturnih bogatstava </a:t>
            </a:r>
          </a:p>
          <a:p>
            <a:pPr eaLnBrk="1" hangingPunct="1">
              <a:lnSpc>
                <a:spcPct val="150000"/>
              </a:lnSpc>
              <a:defRPr/>
            </a:pPr>
            <a:endParaRPr lang="hr-HR" sz="1200" dirty="0"/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2000" dirty="0"/>
              <a:t>Investicije u zdravstvenu i obrazovnu infrastrukturu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r-HR" sz="1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88" y="115888"/>
            <a:ext cx="8456612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Mogućnosti u narednom financijskom razdoblju EU 2014-2020 (Relevantni ciljevi EU 2020) (</a:t>
            </a:r>
            <a:r>
              <a:rPr lang="hr-H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II)</a:t>
            </a:r>
            <a:endParaRPr lang="hr-HR" sz="28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1800" dirty="0"/>
              <a:t>Inicijativa EK u suradnji s </a:t>
            </a:r>
            <a:r>
              <a:rPr lang="hr-HR" sz="1800" dirty="0" err="1"/>
              <a:t>European</a:t>
            </a:r>
            <a:r>
              <a:rPr lang="hr-HR" sz="1800" dirty="0"/>
              <a:t> </a:t>
            </a:r>
            <a:r>
              <a:rPr lang="hr-HR" sz="1800" dirty="0" err="1"/>
              <a:t>Investment</a:t>
            </a:r>
            <a:r>
              <a:rPr lang="hr-HR" sz="1800" dirty="0"/>
              <a:t> Bank (EIB) i </a:t>
            </a:r>
            <a:r>
              <a:rPr lang="hr-HR" sz="1800" dirty="0" err="1"/>
              <a:t>Council</a:t>
            </a:r>
            <a:r>
              <a:rPr lang="hr-HR" sz="1800" dirty="0"/>
              <a:t> </a:t>
            </a:r>
            <a:r>
              <a:rPr lang="hr-HR" sz="1800" dirty="0" err="1"/>
              <a:t>of</a:t>
            </a:r>
            <a:r>
              <a:rPr lang="hr-HR" sz="1800" dirty="0"/>
              <a:t> Europe </a:t>
            </a:r>
            <a:r>
              <a:rPr lang="hr-HR" sz="1800" dirty="0" err="1"/>
              <a:t>Development</a:t>
            </a:r>
            <a:r>
              <a:rPr lang="hr-HR" sz="1800" dirty="0"/>
              <a:t> Bank (CEB) namijenjeno zemljama članicama EU</a:t>
            </a:r>
          </a:p>
          <a:p>
            <a:pPr eaLnBrk="1" hangingPunct="1">
              <a:lnSpc>
                <a:spcPct val="150000"/>
              </a:lnSpc>
              <a:defRPr/>
            </a:pPr>
            <a:endParaRPr lang="hr-HR" sz="1800" dirty="0"/>
          </a:p>
          <a:p>
            <a:pPr eaLnBrk="1" hangingPunct="1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hr-HR" sz="1800" dirty="0"/>
              <a:t>Koristi mehanizme financijskog inženjeringa – “</a:t>
            </a:r>
            <a:r>
              <a:rPr lang="hr-HR" sz="1800" dirty="0" err="1"/>
              <a:t>revolving</a:t>
            </a:r>
            <a:r>
              <a:rPr lang="hr-HR" sz="1800" dirty="0"/>
              <a:t>” fond, uključuje strukturne instrumente (ERDF)</a:t>
            </a:r>
          </a:p>
          <a:p>
            <a:pPr eaLnBrk="1" hangingPunct="1">
              <a:spcBef>
                <a:spcPts val="0"/>
              </a:spcBef>
              <a:defRPr/>
            </a:pPr>
            <a:endParaRPr lang="hr-HR" sz="1800" dirty="0"/>
          </a:p>
          <a:p>
            <a:pPr marL="0" indent="0" eaLnBrk="1" hangingPunct="1">
              <a:spcBef>
                <a:spcPts val="0"/>
              </a:spcBef>
              <a:buFont typeface="Arial" charset="0"/>
              <a:buNone/>
              <a:defRPr/>
            </a:pPr>
            <a:r>
              <a:rPr lang="hr-HR" sz="1800" dirty="0"/>
              <a:t>Područja potpore: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1600" dirty="0"/>
              <a:t>infrastruktura – promet, vodovod, otpad, energija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1600" dirty="0"/>
              <a:t>kulturni objekti – za turizam i druge održive namjene </a:t>
            </a:r>
          </a:p>
          <a:p>
            <a:pPr eaLnBrk="1" hangingPunct="1">
              <a:buFont typeface="Arial" pitchFamily="34" charset="0"/>
              <a:buChar char="•"/>
              <a:defRPr/>
            </a:pPr>
            <a:r>
              <a:rPr lang="hr-HR" sz="1600" dirty="0"/>
              <a:t>regeneracija “ </a:t>
            </a:r>
            <a:r>
              <a:rPr lang="hr-HR" sz="1600" dirty="0" err="1"/>
              <a:t>brownfield</a:t>
            </a:r>
            <a:r>
              <a:rPr lang="hr-HR" sz="1600" dirty="0"/>
              <a:t>” područja – uključujući raščišćavanje i dekontaminaciju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1600" dirty="0"/>
              <a:t>kreiranje novih komercijalnih zona za SME, IT i/ili R&amp;D sektore </a:t>
            </a:r>
          </a:p>
          <a:p>
            <a:pPr eaLnBrk="1" hangingPunct="1">
              <a:lnSpc>
                <a:spcPct val="110000"/>
              </a:lnSpc>
              <a:spcBef>
                <a:spcPts val="600"/>
              </a:spcBef>
              <a:buFont typeface="Arial" pitchFamily="34" charset="0"/>
              <a:buChar char="•"/>
              <a:defRPr/>
            </a:pPr>
            <a:r>
              <a:rPr lang="hr-HR" sz="1600" dirty="0"/>
              <a:t>objekti sveučilišta – medicinski, biotehnološki i dr. specijalizirani objekti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hr-HR" sz="1600" dirty="0"/>
              <a:t>poboljšavanje energetske učinkovitosti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88" y="115888"/>
            <a:ext cx="8662987" cy="706437"/>
          </a:xfrm>
        </p:spPr>
        <p:txBody>
          <a:bodyPr/>
          <a:lstStyle/>
          <a:p>
            <a:pPr eaLnBrk="1" hangingPunct="1">
              <a:defRPr/>
            </a:pPr>
            <a:r>
              <a:rPr lang="en-GB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JESSICA: Joint European Support for Sustainable Investment in City Areas </a:t>
            </a:r>
            <a:r>
              <a:rPr lang="hr-HR" sz="24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(Potpora održivim investicijama u gradovima) </a:t>
            </a:r>
            <a:endParaRPr lang="hr-HR" sz="24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77788" y="71438"/>
            <a:ext cx="900747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+mn-cs"/>
              </a:rPr>
              <a:t>Ministarstvo regionalnoga razvoja i fondova Europske unije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200" y="5180013"/>
            <a:ext cx="9251950" cy="1508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Uprava za strateško planiranje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matija.derk</a:t>
            </a:r>
            <a:r>
              <a:rPr lang="hr-HR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@</a:t>
            </a:r>
            <a:r>
              <a:rPr lang="hr-HR" b="1" i="1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mrrfeu.hr</a:t>
            </a:r>
            <a:endParaRPr lang="hr-HR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16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endParaRPr lang="hr-HR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8313" y="5934075"/>
            <a:ext cx="9553576" cy="522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800" b="1" i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Hvala na pozornosti!</a:t>
            </a:r>
            <a:endParaRPr lang="hr-HR" sz="20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>
          <a:xfrm>
            <a:off x="179388" y="80963"/>
            <a:ext cx="8640762" cy="720725"/>
          </a:xfrm>
        </p:spPr>
        <p:txBody>
          <a:bodyPr>
            <a:noAutofit/>
          </a:bodyPr>
          <a:lstStyle/>
          <a:p>
            <a:pPr marL="342900" lvl="1" indent="-342900" eaLnBrk="1" hangingPunct="1">
              <a:defRPr/>
            </a:pP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/>
            </a:r>
            <a:b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</a:b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Pripreme </a:t>
            </a:r>
            <a:r>
              <a:rPr lang="hr-H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za strukturne i Kohezijski fond </a:t>
            </a: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/>
            </a:r>
            <a:b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</a:b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>2014-2020 </a:t>
            </a:r>
            <a: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  <a:t/>
            </a:r>
            <a:br>
              <a:rPr lang="hr-HR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j-ea"/>
                <a:cs typeface="Calibri" pitchFamily="34" charset="0"/>
              </a:rPr>
            </a:br>
            <a:endParaRPr lang="hr-HR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j-ea"/>
              <a:cs typeface="Calibri" pitchFamily="34" charset="0"/>
            </a:endParaRPr>
          </a:p>
        </p:txBody>
      </p:sp>
      <p:sp>
        <p:nvSpPr>
          <p:cNvPr id="2" name="Rezervirano mjesto sadržaja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hr-HR" dirty="0" smtClean="0"/>
              <a:t>Doprinijeti Kohezijskoj politici EU</a:t>
            </a:r>
          </a:p>
          <a:p>
            <a:pPr marL="800100" lvl="1" indent="-342900" algn="just" eaLnBrk="1" hangingPunct="1">
              <a:buFont typeface="Arial" pitchFamily="34" charset="0"/>
              <a:buChar char="•"/>
              <a:defRPr/>
            </a:pPr>
            <a:r>
              <a:rPr lang="hr-HR" dirty="0" smtClean="0">
                <a:latin typeface="+mj-lt"/>
              </a:rPr>
              <a:t>Smanjiti razlike među europskim regijama jačanjem gospodarske, socijalne i teritorijalne kohezije</a:t>
            </a:r>
            <a:endParaRPr lang="en-GB" dirty="0">
              <a:latin typeface="+mj-lt"/>
            </a:endParaRPr>
          </a:p>
          <a:p>
            <a:pPr marL="800100" lvl="1" indent="-342900" algn="just" eaLnBrk="1" hangingPunct="1">
              <a:buFont typeface="Arial" pitchFamily="34" charset="0"/>
              <a:buChar char="•"/>
              <a:defRPr/>
            </a:pPr>
            <a:r>
              <a:rPr lang="hr-HR" dirty="0" smtClean="0">
                <a:latin typeface="+mj-lt"/>
              </a:rPr>
              <a:t>Pridonijeti strategiji Europa 2020 (</a:t>
            </a:r>
            <a:r>
              <a:rPr lang="fr-BE" i="1" dirty="0" smtClean="0">
                <a:latin typeface="+mj-lt"/>
              </a:rPr>
              <a:t>smart</a:t>
            </a:r>
            <a:r>
              <a:rPr lang="fr-BE" i="1" dirty="0">
                <a:latin typeface="+mj-lt"/>
              </a:rPr>
              <a:t>, </a:t>
            </a:r>
            <a:r>
              <a:rPr lang="fr-BE" i="1" dirty="0" err="1">
                <a:latin typeface="+mj-lt"/>
              </a:rPr>
              <a:t>sustainable</a:t>
            </a:r>
            <a:r>
              <a:rPr lang="fr-BE" i="1" dirty="0">
                <a:latin typeface="+mj-lt"/>
              </a:rPr>
              <a:t> and inclusive </a:t>
            </a:r>
            <a:r>
              <a:rPr lang="fr-BE" i="1" dirty="0" err="1" smtClean="0">
                <a:latin typeface="+mj-lt"/>
              </a:rPr>
              <a:t>growth</a:t>
            </a:r>
            <a:r>
              <a:rPr lang="hr-HR" dirty="0" smtClean="0">
                <a:latin typeface="+mj-lt"/>
              </a:rPr>
              <a:t>)</a:t>
            </a:r>
            <a:endParaRPr lang="fr-BE" dirty="0">
              <a:latin typeface="+mj-lt"/>
            </a:endParaRPr>
          </a:p>
          <a:p>
            <a:pPr lvl="1" eaLnBrk="1" hangingPunct="1">
              <a:defRPr/>
            </a:pP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Programiranje</a:t>
            </a:r>
            <a:endParaRPr lang="hr-HR" sz="320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98438" y="1266825"/>
            <a:ext cx="8434387" cy="336708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 eaLnBrk="1" hangingPunct="1">
              <a:buClr>
                <a:srgbClr val="FF0000"/>
              </a:buClr>
              <a:buFont typeface="Arial" charset="0"/>
              <a:buNone/>
              <a:defRPr/>
            </a:pPr>
            <a:r>
              <a:rPr lang="ta-IN" sz="2800" u="sng" dirty="0" smtClean="0">
                <a:sym typeface="Wingdings" pitchFamily="2" charset="2"/>
              </a:rPr>
              <a:t>Proces kojim se definiraju:</a:t>
            </a:r>
          </a:p>
          <a:p>
            <a:pPr eaLnBrk="1" hangingPunct="1">
              <a:buClr>
                <a:srgbClr val="FF0000"/>
              </a:buClr>
              <a:buFont typeface="Arial" charset="0"/>
              <a:buNone/>
              <a:defRPr/>
            </a:pPr>
            <a:endParaRPr lang="hr-HR" sz="2800" u="sng" dirty="0" smtClean="0">
              <a:sym typeface="Wingdings" pitchFamily="2" charset="2"/>
            </a:endParaRPr>
          </a:p>
          <a:p>
            <a:pPr lvl="1" eaLnBrk="1" hangingPunct="1">
              <a:defRPr/>
            </a:pPr>
            <a:r>
              <a:rPr lang="hr-HR" sz="2000" dirty="0" err="1" smtClean="0">
                <a:latin typeface="+mj-lt"/>
                <a:sym typeface="Wingdings" pitchFamily="2" charset="2"/>
              </a:rPr>
              <a:t>razvojn</a:t>
            </a:r>
            <a:r>
              <a:rPr lang="ta-IN" sz="2000" dirty="0" smtClean="0">
                <a:latin typeface="+mj-lt"/>
                <a:sym typeface="Wingdings" pitchFamily="2" charset="2"/>
              </a:rPr>
              <a:t>i</a:t>
            </a:r>
            <a:r>
              <a:rPr lang="hr-HR" sz="2000" dirty="0" smtClean="0">
                <a:latin typeface="+mj-lt"/>
                <a:sym typeface="Wingdings" pitchFamily="2" charset="2"/>
              </a:rPr>
              <a:t> </a:t>
            </a:r>
            <a:r>
              <a:rPr lang="hr-HR" sz="2000" dirty="0" err="1" smtClean="0">
                <a:latin typeface="+mj-lt"/>
                <a:sym typeface="Wingdings" pitchFamily="2" charset="2"/>
              </a:rPr>
              <a:t>ciljev</a:t>
            </a:r>
            <a:r>
              <a:rPr lang="ta-IN" sz="2000" dirty="0" smtClean="0">
                <a:latin typeface="+mj-lt"/>
                <a:sym typeface="Wingdings" pitchFamily="2" charset="2"/>
              </a:rPr>
              <a:t>i</a:t>
            </a:r>
            <a:r>
              <a:rPr lang="hr-HR" sz="2000" dirty="0" smtClean="0">
                <a:latin typeface="+mj-lt"/>
                <a:sym typeface="Wingdings" pitchFamily="2" charset="2"/>
              </a:rPr>
              <a:t> </a:t>
            </a:r>
          </a:p>
          <a:p>
            <a:pPr lvl="1" eaLnBrk="1" hangingPunct="1">
              <a:defRPr/>
            </a:pPr>
            <a:r>
              <a:rPr lang="hr-HR" sz="2000" dirty="0" smtClean="0">
                <a:latin typeface="+mj-lt"/>
                <a:sym typeface="Wingdings" pitchFamily="2" charset="2"/>
              </a:rPr>
              <a:t>područja ulaganja</a:t>
            </a:r>
          </a:p>
          <a:p>
            <a:pPr lvl="1" eaLnBrk="1" hangingPunct="1">
              <a:defRPr/>
            </a:pPr>
            <a:r>
              <a:rPr lang="hr-HR" sz="2000" dirty="0" err="1" smtClean="0">
                <a:latin typeface="+mj-lt"/>
                <a:sym typeface="Wingdings" pitchFamily="2" charset="2"/>
              </a:rPr>
              <a:t>stratešk</a:t>
            </a:r>
            <a:r>
              <a:rPr lang="ta-IN" sz="2000" dirty="0" smtClean="0">
                <a:latin typeface="+mj-lt"/>
                <a:sym typeface="Wingdings" pitchFamily="2" charset="2"/>
              </a:rPr>
              <a:t>i</a:t>
            </a:r>
            <a:r>
              <a:rPr lang="hr-HR" sz="2000" dirty="0" smtClean="0">
                <a:latin typeface="+mj-lt"/>
                <a:sym typeface="Wingdings" pitchFamily="2" charset="2"/>
              </a:rPr>
              <a:t> dokument</a:t>
            </a:r>
            <a:r>
              <a:rPr lang="ta-IN" sz="2000" dirty="0" smtClean="0">
                <a:latin typeface="+mj-lt"/>
                <a:sym typeface="Wingdings" pitchFamily="2" charset="2"/>
              </a:rPr>
              <a:t>i </a:t>
            </a:r>
          </a:p>
          <a:p>
            <a:pPr lvl="1" eaLnBrk="1" hangingPunct="1">
              <a:defRPr/>
            </a:pPr>
            <a:r>
              <a:rPr lang="hr-HR" sz="2000" dirty="0" smtClean="0">
                <a:latin typeface="+mj-lt"/>
              </a:rPr>
              <a:t>koncentracija sredstava</a:t>
            </a:r>
            <a:endParaRPr lang="ta-IN" sz="2000" dirty="0" smtClean="0">
              <a:latin typeface="+mj-lt"/>
            </a:endParaRPr>
          </a:p>
          <a:p>
            <a:pPr lvl="1" eaLnBrk="1" hangingPunct="1">
              <a:buClr>
                <a:srgbClr val="FF0000"/>
              </a:buClr>
              <a:defRPr/>
            </a:pPr>
            <a:endParaRPr lang="hr-HR" sz="2000" dirty="0" smtClean="0"/>
          </a:p>
          <a:p>
            <a:pPr lvl="2" eaLnBrk="1" hangingPunct="1">
              <a:buClr>
                <a:schemeClr val="bg1"/>
              </a:buClr>
              <a:defRPr/>
            </a:pPr>
            <a:r>
              <a:rPr lang="hr-HR" sz="2000" b="1" dirty="0" smtClean="0">
                <a:solidFill>
                  <a:schemeClr val="bg2"/>
                </a:solidFill>
              </a:rPr>
              <a:t>NACIONALNI STRATEŠKI REFERENTNI OKVIR</a:t>
            </a:r>
            <a:r>
              <a:rPr lang="ta-IN" sz="2000" b="1" dirty="0" smtClean="0">
                <a:solidFill>
                  <a:schemeClr val="bg2"/>
                </a:solidFill>
              </a:rPr>
              <a:t> (NSRO)</a:t>
            </a:r>
            <a:r>
              <a:rPr lang="hr-HR" sz="2000" b="1" dirty="0" smtClean="0">
                <a:solidFill>
                  <a:schemeClr val="bg2"/>
                </a:solidFill>
              </a:rPr>
              <a:t> /PARTNERSKI UGOVOR</a:t>
            </a:r>
          </a:p>
          <a:p>
            <a:pPr lvl="2" eaLnBrk="1" hangingPunct="1">
              <a:buClr>
                <a:schemeClr val="bg1"/>
              </a:buClr>
              <a:defRPr/>
            </a:pPr>
            <a:r>
              <a:rPr lang="hr-HR" sz="2000" b="1" dirty="0" smtClean="0">
                <a:solidFill>
                  <a:schemeClr val="bg2"/>
                </a:solidFill>
              </a:rPr>
              <a:t>OPERATIVNI PROGRAMI (OP)</a:t>
            </a:r>
            <a:endParaRPr lang="hr-HR" dirty="0" smtClean="0">
              <a:solidFill>
                <a:schemeClr val="bg2"/>
              </a:solidFill>
              <a:sym typeface="Wingdings" pitchFamily="2" charset="2"/>
            </a:endParaRPr>
          </a:p>
          <a:p>
            <a:pPr eaLnBrk="1" hangingPunct="1">
              <a:buClr>
                <a:srgbClr val="FF0000"/>
              </a:buClr>
              <a:buFont typeface="Arial" charset="0"/>
              <a:buNone/>
              <a:defRPr/>
            </a:pPr>
            <a:endParaRPr lang="hr-HR" sz="2800" dirty="0" smtClean="0"/>
          </a:p>
          <a:p>
            <a:pPr eaLnBrk="1" hangingPunct="1">
              <a:defRPr/>
            </a:pPr>
            <a:endParaRPr lang="hr-HR" dirty="0" smtClean="0"/>
          </a:p>
          <a:p>
            <a:pPr eaLnBrk="1" hangingPunct="1">
              <a:defRPr/>
            </a:pPr>
            <a:endParaRPr lang="hr-HR" dirty="0"/>
          </a:p>
        </p:txBody>
      </p:sp>
      <p:sp>
        <p:nvSpPr>
          <p:cNvPr id="7" name="TextBox 6"/>
          <p:cNvSpPr txBox="1"/>
          <p:nvPr/>
        </p:nvSpPr>
        <p:spPr>
          <a:xfrm>
            <a:off x="4475820" y="1844824"/>
            <a:ext cx="4104456" cy="83099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400" b="1" u="sng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preduvjet za povlačenje sredstav</a:t>
            </a:r>
            <a:r>
              <a:rPr lang="ta-IN" sz="2400" b="1" u="sng" dirty="0">
                <a:solidFill>
                  <a:srgbClr val="FF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a</a:t>
            </a:r>
            <a:endParaRPr lang="hr-HR" sz="2400" b="1" u="sng" dirty="0">
              <a:solidFill>
                <a:srgbClr val="FF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sym typeface="Wingdings" pitchFamily="2" charset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725" y="5302250"/>
            <a:ext cx="8424863" cy="647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a-IN" dirty="0"/>
              <a:t> </a:t>
            </a:r>
            <a:r>
              <a:rPr lang="ta-IN" b="1" dirty="0"/>
              <a:t>Procesom programiranja se odgovara na pitanje koji dijelovi nacionalne strategije će se moći sufinancirati iz fondova EU 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4"/>
          <p:cNvSpPr>
            <a:spLocks noChangeArrowheads="1"/>
          </p:cNvSpPr>
          <p:nvPr/>
        </p:nvSpPr>
        <p:spPr bwMode="auto">
          <a:xfrm>
            <a:off x="4005263" y="981075"/>
            <a:ext cx="1857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lt-LT">
                <a:solidFill>
                  <a:schemeClr val="tx2"/>
                </a:solidFill>
                <a:latin typeface="Calibri" pitchFamily="34" charset="0"/>
              </a:rPr>
              <a:t/>
            </a:r>
            <a:br>
              <a:rPr lang="lt-LT">
                <a:solidFill>
                  <a:schemeClr val="tx2"/>
                </a:solidFill>
                <a:latin typeface="Calibri" pitchFamily="34" charset="0"/>
              </a:rPr>
            </a:br>
            <a:endParaRPr lang="lt-LT">
              <a:solidFill>
                <a:schemeClr val="tx2"/>
              </a:solidFill>
              <a:latin typeface="Calibri" pitchFamily="34" charset="0"/>
            </a:endParaRPr>
          </a:p>
        </p:txBody>
      </p:sp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228600" y="3200400"/>
            <a:ext cx="7162800" cy="2743200"/>
          </a:xfrm>
          <a:prstGeom prst="rect">
            <a:avLst/>
          </a:prstGeom>
          <a:solidFill>
            <a:srgbClr val="FFCC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just"/>
            <a:endParaRPr lang="lt-LT" sz="1100"/>
          </a:p>
          <a:p>
            <a:endParaRPr lang="lt-LT"/>
          </a:p>
        </p:txBody>
      </p:sp>
      <p:sp>
        <p:nvSpPr>
          <p:cNvPr id="47107" name="Rectangle 9"/>
          <p:cNvSpPr>
            <a:spLocks noChangeArrowheads="1"/>
          </p:cNvSpPr>
          <p:nvPr/>
        </p:nvSpPr>
        <p:spPr bwMode="auto">
          <a:xfrm>
            <a:off x="228600" y="2590800"/>
            <a:ext cx="7162800" cy="533400"/>
          </a:xfrm>
          <a:prstGeom prst="rect">
            <a:avLst/>
          </a:prstGeom>
          <a:solidFill>
            <a:srgbClr val="FF99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hr-HR" sz="1600" b="1"/>
              <a:t>ZAJEDNIČKI STRATEŠKI OKVIR</a:t>
            </a:r>
          </a:p>
          <a:p>
            <a:pPr algn="ctr"/>
            <a:r>
              <a:rPr lang="hr-HR" sz="1600" b="1" i="1"/>
              <a:t>(</a:t>
            </a:r>
            <a:r>
              <a:rPr lang="lt-LT" sz="1600" b="1" i="1"/>
              <a:t>Common strategic framework</a:t>
            </a:r>
            <a:r>
              <a:rPr lang="hr-HR" sz="1600" b="1" i="1"/>
              <a:t>)</a:t>
            </a:r>
            <a:r>
              <a:rPr lang="lt-LT" sz="1600"/>
              <a:t> </a:t>
            </a:r>
          </a:p>
        </p:txBody>
      </p:sp>
      <p:sp>
        <p:nvSpPr>
          <p:cNvPr id="47108" name="Rectangle 10"/>
          <p:cNvSpPr>
            <a:spLocks noChangeArrowheads="1"/>
          </p:cNvSpPr>
          <p:nvPr/>
        </p:nvSpPr>
        <p:spPr bwMode="auto">
          <a:xfrm>
            <a:off x="5940425" y="981075"/>
            <a:ext cx="1079500" cy="647700"/>
          </a:xfrm>
          <a:prstGeom prst="rect">
            <a:avLst/>
          </a:prstGeom>
          <a:solidFill>
            <a:srgbClr val="FF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b="1">
                <a:latin typeface="Calibri" pitchFamily="34" charset="0"/>
              </a:rPr>
              <a:t>N</a:t>
            </a:r>
            <a:r>
              <a:rPr lang="hr-HR" sz="1200" b="1">
                <a:latin typeface="Calibri" pitchFamily="34" charset="0"/>
              </a:rPr>
              <a:t>acionalni programi reformi</a:t>
            </a:r>
            <a:endParaRPr lang="lt-LT" sz="1200" b="1"/>
          </a:p>
          <a:p>
            <a:endParaRPr lang="lt-LT" sz="1000"/>
          </a:p>
        </p:txBody>
      </p:sp>
      <p:sp>
        <p:nvSpPr>
          <p:cNvPr id="47109" name="Rectangle 11"/>
          <p:cNvSpPr>
            <a:spLocks noChangeArrowheads="1"/>
          </p:cNvSpPr>
          <p:nvPr/>
        </p:nvSpPr>
        <p:spPr bwMode="auto">
          <a:xfrm>
            <a:off x="395288" y="908050"/>
            <a:ext cx="1800225" cy="1081088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50000"/>
              </a:lnSpc>
              <a:spcBef>
                <a:spcPct val="50000"/>
              </a:spcBef>
              <a:spcAft>
                <a:spcPct val="35000"/>
              </a:spcAft>
            </a:pPr>
            <a:r>
              <a:rPr lang="en-GB" sz="1600" b="1">
                <a:solidFill>
                  <a:schemeClr val="accent2"/>
                </a:solidFill>
                <a:latin typeface="Tahoma" pitchFamily="34" charset="0"/>
              </a:rPr>
              <a:t>E</a:t>
            </a:r>
            <a:r>
              <a:rPr lang="hr-HR" sz="1600" b="1">
                <a:solidFill>
                  <a:schemeClr val="accent2"/>
                </a:solidFill>
                <a:latin typeface="Tahoma" pitchFamily="34" charset="0"/>
              </a:rPr>
              <a:t>UROPA</a:t>
            </a:r>
            <a:r>
              <a:rPr lang="en-GB" sz="1600" b="1">
                <a:solidFill>
                  <a:schemeClr val="accent2"/>
                </a:solidFill>
                <a:latin typeface="Tahoma" pitchFamily="34" charset="0"/>
              </a:rPr>
              <a:t> 2020 </a:t>
            </a:r>
            <a:r>
              <a:rPr lang="en-US" sz="1600"/>
              <a:t> </a:t>
            </a:r>
            <a:endParaRPr lang="lt-LT" sz="1600"/>
          </a:p>
        </p:txBody>
      </p:sp>
      <p:sp>
        <p:nvSpPr>
          <p:cNvPr id="47110" name="Line 12"/>
          <p:cNvSpPr>
            <a:spLocks noChangeShapeType="1"/>
          </p:cNvSpPr>
          <p:nvPr/>
        </p:nvSpPr>
        <p:spPr bwMode="auto">
          <a:xfrm>
            <a:off x="7664450" y="478472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47111" name="Rectangle 13"/>
          <p:cNvSpPr>
            <a:spLocks noChangeArrowheads="1"/>
          </p:cNvSpPr>
          <p:nvPr/>
        </p:nvSpPr>
        <p:spPr bwMode="auto">
          <a:xfrm>
            <a:off x="7380288" y="908050"/>
            <a:ext cx="1295400" cy="1081088"/>
          </a:xfrm>
          <a:prstGeom prst="rect">
            <a:avLst/>
          </a:prstGeom>
          <a:solidFill>
            <a:srgbClr val="0033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lt-LT" sz="1200" b="1">
              <a:solidFill>
                <a:schemeClr val="bg1"/>
              </a:solidFill>
            </a:endParaRPr>
          </a:p>
          <a:p>
            <a:pPr algn="ctr"/>
            <a:r>
              <a:rPr lang="hr-HR" sz="1200" b="1">
                <a:solidFill>
                  <a:schemeClr val="bg1"/>
                </a:solidFill>
              </a:rPr>
              <a:t>Nacionalne razvojne strategije</a:t>
            </a:r>
            <a:endParaRPr lang="lt-LT">
              <a:solidFill>
                <a:schemeClr val="bg1"/>
              </a:solidFill>
            </a:endParaRPr>
          </a:p>
        </p:txBody>
      </p:sp>
      <p:sp>
        <p:nvSpPr>
          <p:cNvPr id="47112" name="Oval 14"/>
          <p:cNvSpPr>
            <a:spLocks noChangeArrowheads="1"/>
          </p:cNvSpPr>
          <p:nvPr/>
        </p:nvSpPr>
        <p:spPr bwMode="auto">
          <a:xfrm>
            <a:off x="3059113" y="1341438"/>
            <a:ext cx="2436812" cy="792162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lt-LT" b="1"/>
              <a:t>5 „</a:t>
            </a:r>
            <a:r>
              <a:rPr lang="hr-HR" sz="1600" b="1"/>
              <a:t>GLAVNIH CILJEVA</a:t>
            </a:r>
            <a:r>
              <a:rPr lang="lt-LT" b="1"/>
              <a:t>“</a:t>
            </a:r>
            <a:endParaRPr lang="en-US" b="1"/>
          </a:p>
          <a:p>
            <a:pPr algn="ctr"/>
            <a:endParaRPr lang="lt-LT" sz="1200" b="1"/>
          </a:p>
        </p:txBody>
      </p:sp>
      <p:sp>
        <p:nvSpPr>
          <p:cNvPr id="100371" name="Rectangle 19"/>
          <p:cNvSpPr>
            <a:spLocks noChangeArrowheads="1"/>
          </p:cNvSpPr>
          <p:nvPr/>
        </p:nvSpPr>
        <p:spPr bwMode="auto">
          <a:xfrm>
            <a:off x="6019800" y="3276600"/>
            <a:ext cx="12954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r-HR" sz="1100" b="1" dirty="0">
                <a:solidFill>
                  <a:srgbClr val="000000"/>
                </a:solidFill>
                <a:latin typeface="+mn-lt"/>
                <a:cs typeface="+mn-cs"/>
                <a:hlinkClick r:id="rId3" tooltip="European Regional Development Fund"/>
              </a:rPr>
              <a:t>EUROPSKI FOND ZA POMORSTVO I  RIBARSTVO</a:t>
            </a:r>
            <a:endParaRPr lang="lt-LT" sz="1100" b="1" u="sng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7114" name="Line 27"/>
          <p:cNvSpPr>
            <a:spLocks noChangeShapeType="1"/>
          </p:cNvSpPr>
          <p:nvPr/>
        </p:nvSpPr>
        <p:spPr bwMode="auto">
          <a:xfrm>
            <a:off x="7934325" y="4295775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15" name="Rectangle 29"/>
          <p:cNvSpPr>
            <a:spLocks noChangeArrowheads="1"/>
          </p:cNvSpPr>
          <p:nvPr/>
        </p:nvSpPr>
        <p:spPr bwMode="auto">
          <a:xfrm>
            <a:off x="381000" y="3306763"/>
            <a:ext cx="2133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lt-LT" sz="1000" b="1">
              <a:solidFill>
                <a:srgbClr val="0000FF"/>
              </a:solidFill>
            </a:endParaRPr>
          </a:p>
          <a:p>
            <a:r>
              <a:rPr lang="hr-HR" sz="1100" b="1" u="sng">
                <a:solidFill>
                  <a:srgbClr val="0000FF"/>
                </a:solidFill>
                <a:latin typeface="Calibri" pitchFamily="34" charset="0"/>
              </a:rPr>
              <a:t>EUROSPSKI SOCIJALNI FOND</a:t>
            </a:r>
            <a:r>
              <a:rPr lang="en-US" sz="1100" b="1" u="sng">
                <a:solidFill>
                  <a:srgbClr val="0000FF"/>
                </a:solidFill>
                <a:latin typeface="Calibri" pitchFamily="34" charset="0"/>
              </a:rPr>
              <a:t> </a:t>
            </a:r>
            <a:endParaRPr lang="lt-LT" sz="1100" b="1" u="sng">
              <a:solidFill>
                <a:srgbClr val="0000FF"/>
              </a:solidFill>
              <a:latin typeface="Calibri" pitchFamily="34" charset="0"/>
            </a:endParaRPr>
          </a:p>
          <a:p>
            <a:endParaRPr lang="lt-LT" sz="1100" b="1">
              <a:solidFill>
                <a:srgbClr val="000000"/>
              </a:solidFill>
              <a:latin typeface="Calibri" pitchFamily="34" charset="0"/>
            </a:endParaRPr>
          </a:p>
          <a:p>
            <a:endParaRPr lang="lt-LT" sz="900" b="1"/>
          </a:p>
          <a:p>
            <a:endParaRPr lang="lt-LT" sz="1100" b="1"/>
          </a:p>
          <a:p>
            <a:endParaRPr lang="lt-LT" sz="1100" b="1"/>
          </a:p>
          <a:p>
            <a:endParaRPr lang="lt-LT" sz="1100" b="1"/>
          </a:p>
          <a:p>
            <a:endParaRPr lang="lt-LT" sz="1100" b="1"/>
          </a:p>
          <a:p>
            <a:endParaRPr lang="lt-LT" sz="1100" b="1"/>
          </a:p>
          <a:p>
            <a:endParaRPr lang="lt-LT" sz="1100" b="1"/>
          </a:p>
          <a:p>
            <a:endParaRPr lang="lt-LT" sz="1100" b="1"/>
          </a:p>
          <a:p>
            <a:endParaRPr lang="lt-LT" sz="1200"/>
          </a:p>
          <a:p>
            <a:endParaRPr lang="lt-LT"/>
          </a:p>
        </p:txBody>
      </p:sp>
      <p:sp>
        <p:nvSpPr>
          <p:cNvPr id="47116" name="Rectangle 30"/>
          <p:cNvSpPr>
            <a:spLocks noChangeArrowheads="1"/>
          </p:cNvSpPr>
          <p:nvPr/>
        </p:nvSpPr>
        <p:spPr bwMode="auto">
          <a:xfrm>
            <a:off x="2590800" y="3276600"/>
            <a:ext cx="17526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100" b="1">
                <a:solidFill>
                  <a:srgbClr val="000000"/>
                </a:solidFill>
                <a:latin typeface="Calibri" pitchFamily="34" charset="0"/>
                <a:hlinkClick r:id="rId3" tooltip="European Regional Development Fund"/>
              </a:rPr>
              <a:t>EUROPSKI FOND ZA </a:t>
            </a:r>
            <a:r>
              <a:rPr lang="hr-HR" sz="1100" b="1" u="sng">
                <a:solidFill>
                  <a:srgbClr val="0000FF"/>
                </a:solidFill>
                <a:latin typeface="Calibri" pitchFamily="34" charset="0"/>
                <a:hlinkClick r:id="rId3" tooltip="European Regional Development Fund"/>
              </a:rPr>
              <a:t>REGIONALNI RAZVOJ </a:t>
            </a:r>
            <a:r>
              <a:rPr lang="hr-HR" sz="1100" b="1" u="sng">
                <a:solidFill>
                  <a:srgbClr val="0000FF"/>
                </a:solidFill>
                <a:latin typeface="Calibri" pitchFamily="34" charset="0"/>
              </a:rPr>
              <a:t>I KOHEZIJSKI FOND</a:t>
            </a:r>
            <a:endParaRPr lang="lt-LT" sz="1100" b="1" u="sng">
              <a:solidFill>
                <a:srgbClr val="0000FF"/>
              </a:solidFill>
              <a:latin typeface="Calibri" pitchFamily="34" charset="0"/>
              <a:hlinkClick r:id="rId4" tooltip="European Social Fund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t-LT"/>
          </a:p>
        </p:txBody>
      </p:sp>
      <p:sp>
        <p:nvSpPr>
          <p:cNvPr id="47117" name="Rectangle 31"/>
          <p:cNvSpPr>
            <a:spLocks noChangeArrowheads="1"/>
          </p:cNvSpPr>
          <p:nvPr/>
        </p:nvSpPr>
        <p:spPr bwMode="auto">
          <a:xfrm>
            <a:off x="4572000" y="3276600"/>
            <a:ext cx="1219200" cy="83820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hr-HR" sz="1100" b="1">
                <a:solidFill>
                  <a:srgbClr val="000000"/>
                </a:solidFill>
                <a:latin typeface="Calibri" pitchFamily="34" charset="0"/>
                <a:hlinkClick r:id="rId3" tooltip="European Regional Development Fund"/>
              </a:rPr>
              <a:t>EUROPSKI FOND ZA RURALNI RAZVOJ</a:t>
            </a:r>
            <a:endParaRPr lang="lt-LT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t-LT" sz="1000"/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lt-LT"/>
          </a:p>
        </p:txBody>
      </p:sp>
      <p:sp>
        <p:nvSpPr>
          <p:cNvPr id="47118" name="Line 43"/>
          <p:cNvSpPr>
            <a:spLocks noChangeShapeType="1"/>
          </p:cNvSpPr>
          <p:nvPr/>
        </p:nvSpPr>
        <p:spPr bwMode="auto">
          <a:xfrm flipV="1">
            <a:off x="2195513" y="1700213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100398" name="AutoShape 21"/>
          <p:cNvSpPr>
            <a:spLocks noChangeArrowheads="1"/>
          </p:cNvSpPr>
          <p:nvPr/>
        </p:nvSpPr>
        <p:spPr bwMode="auto">
          <a:xfrm>
            <a:off x="838200" y="4724400"/>
            <a:ext cx="923925" cy="1036638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Operativni programi</a:t>
            </a:r>
            <a:endParaRPr lang="lt-LT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399" name="AutoShape 21"/>
          <p:cNvSpPr>
            <a:spLocks noChangeArrowheads="1"/>
          </p:cNvSpPr>
          <p:nvPr/>
        </p:nvSpPr>
        <p:spPr bwMode="auto">
          <a:xfrm>
            <a:off x="2925763" y="4697413"/>
            <a:ext cx="923925" cy="1036637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</a:t>
            </a:r>
            <a:r>
              <a:rPr lang="hr-HR" sz="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erativni</a:t>
            </a:r>
            <a:r>
              <a:rPr lang="hr-H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hr-HR" sz="800" b="1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progami</a:t>
            </a:r>
            <a:endParaRPr lang="lt-LT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400" name="AutoShape 21"/>
          <p:cNvSpPr>
            <a:spLocks noChangeArrowheads="1"/>
          </p:cNvSpPr>
          <p:nvPr/>
        </p:nvSpPr>
        <p:spPr bwMode="auto">
          <a:xfrm>
            <a:off x="4724400" y="4724400"/>
            <a:ext cx="923925" cy="1036638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Operativni programi</a:t>
            </a:r>
            <a:endParaRPr lang="lt-LT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0401" name="AutoShape 21"/>
          <p:cNvSpPr>
            <a:spLocks noChangeArrowheads="1"/>
          </p:cNvSpPr>
          <p:nvPr/>
        </p:nvSpPr>
        <p:spPr bwMode="auto">
          <a:xfrm>
            <a:off x="6248400" y="4724400"/>
            <a:ext cx="923925" cy="1036638"/>
          </a:xfrm>
          <a:prstGeom prst="flowChartMultidocument">
            <a:avLst/>
          </a:prstGeom>
          <a:solidFill>
            <a:schemeClr val="accent3">
              <a:lumMod val="60000"/>
              <a:lumOff val="4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8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Operativni programi</a:t>
            </a:r>
            <a:endParaRPr lang="lt-LT" sz="8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23" name="AutoShape 21"/>
          <p:cNvSpPr>
            <a:spLocks noChangeArrowheads="1"/>
          </p:cNvSpPr>
          <p:nvPr/>
        </p:nvSpPr>
        <p:spPr bwMode="auto">
          <a:xfrm>
            <a:off x="6372225" y="5867400"/>
            <a:ext cx="923925" cy="685800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r-HR" sz="900" b="1">
                <a:solidFill>
                  <a:srgbClr val="000000"/>
                </a:solidFill>
              </a:rPr>
              <a:t>projekti</a:t>
            </a:r>
            <a:endParaRPr lang="lt-LT" sz="900" b="1">
              <a:solidFill>
                <a:srgbClr val="000000"/>
              </a:solidFill>
            </a:endParaRPr>
          </a:p>
        </p:txBody>
      </p:sp>
      <p:sp>
        <p:nvSpPr>
          <p:cNvPr id="47124" name="AutoShape 21"/>
          <p:cNvSpPr>
            <a:spLocks noChangeArrowheads="1"/>
          </p:cNvSpPr>
          <p:nvPr/>
        </p:nvSpPr>
        <p:spPr bwMode="auto">
          <a:xfrm>
            <a:off x="752475" y="5867400"/>
            <a:ext cx="923925" cy="738188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r-HR" sz="900" b="1">
                <a:solidFill>
                  <a:srgbClr val="000000"/>
                </a:solidFill>
              </a:rPr>
              <a:t>projekti</a:t>
            </a:r>
            <a:endParaRPr lang="lt-LT" sz="900" b="1">
              <a:solidFill>
                <a:srgbClr val="000000"/>
              </a:solidFill>
            </a:endParaRPr>
          </a:p>
        </p:txBody>
      </p:sp>
      <p:sp>
        <p:nvSpPr>
          <p:cNvPr id="47125" name="AutoShape 21"/>
          <p:cNvSpPr>
            <a:spLocks noChangeArrowheads="1"/>
          </p:cNvSpPr>
          <p:nvPr/>
        </p:nvSpPr>
        <p:spPr bwMode="auto">
          <a:xfrm>
            <a:off x="7812088" y="5943600"/>
            <a:ext cx="923925" cy="609600"/>
          </a:xfrm>
          <a:prstGeom prst="flowChartMultidocumen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r-HR" sz="900" b="1">
                <a:solidFill>
                  <a:srgbClr val="000000"/>
                </a:solidFill>
              </a:rPr>
              <a:t>projekti</a:t>
            </a:r>
            <a:endParaRPr lang="lt-LT" sz="900" b="1">
              <a:solidFill>
                <a:srgbClr val="000000"/>
              </a:solidFill>
            </a:endParaRPr>
          </a:p>
        </p:txBody>
      </p:sp>
      <p:sp>
        <p:nvSpPr>
          <p:cNvPr id="47126" name="Line 199"/>
          <p:cNvSpPr>
            <a:spLocks noChangeShapeType="1"/>
          </p:cNvSpPr>
          <p:nvPr/>
        </p:nvSpPr>
        <p:spPr bwMode="auto">
          <a:xfrm>
            <a:off x="8243888" y="5445125"/>
            <a:ext cx="0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27" name="Line 200"/>
          <p:cNvSpPr>
            <a:spLocks noChangeShapeType="1"/>
          </p:cNvSpPr>
          <p:nvPr/>
        </p:nvSpPr>
        <p:spPr bwMode="auto">
          <a:xfrm>
            <a:off x="5508625" y="1773238"/>
            <a:ext cx="18716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28" name="Line 201"/>
          <p:cNvSpPr>
            <a:spLocks noChangeShapeType="1"/>
          </p:cNvSpPr>
          <p:nvPr/>
        </p:nvSpPr>
        <p:spPr bwMode="auto">
          <a:xfrm flipH="1">
            <a:off x="7019925" y="1196975"/>
            <a:ext cx="360363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29" name="Line 202"/>
          <p:cNvSpPr>
            <a:spLocks noChangeShapeType="1"/>
          </p:cNvSpPr>
          <p:nvPr/>
        </p:nvSpPr>
        <p:spPr bwMode="auto">
          <a:xfrm flipH="1">
            <a:off x="2195513" y="1196975"/>
            <a:ext cx="3744912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0" name="Line 217"/>
          <p:cNvSpPr>
            <a:spLocks noChangeShapeType="1"/>
          </p:cNvSpPr>
          <p:nvPr/>
        </p:nvSpPr>
        <p:spPr bwMode="auto">
          <a:xfrm>
            <a:off x="8964613" y="1412875"/>
            <a:ext cx="0" cy="5256213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47131" name="Line 218"/>
          <p:cNvSpPr>
            <a:spLocks noChangeShapeType="1"/>
          </p:cNvSpPr>
          <p:nvPr/>
        </p:nvSpPr>
        <p:spPr bwMode="auto">
          <a:xfrm>
            <a:off x="990600" y="6629400"/>
            <a:ext cx="7974013" cy="39688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sr-Latn-CS"/>
          </a:p>
        </p:txBody>
      </p:sp>
      <p:sp>
        <p:nvSpPr>
          <p:cNvPr id="47132" name="Line 221"/>
          <p:cNvSpPr>
            <a:spLocks noChangeShapeType="1"/>
          </p:cNvSpPr>
          <p:nvPr/>
        </p:nvSpPr>
        <p:spPr bwMode="auto">
          <a:xfrm>
            <a:off x="1143000" y="6477000"/>
            <a:ext cx="0" cy="152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3" name="Line 222"/>
          <p:cNvSpPr>
            <a:spLocks noChangeShapeType="1"/>
          </p:cNvSpPr>
          <p:nvPr/>
        </p:nvSpPr>
        <p:spPr bwMode="auto">
          <a:xfrm>
            <a:off x="5148263" y="6453188"/>
            <a:ext cx="0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4" name="Line 223"/>
          <p:cNvSpPr>
            <a:spLocks noChangeShapeType="1"/>
          </p:cNvSpPr>
          <p:nvPr/>
        </p:nvSpPr>
        <p:spPr bwMode="auto">
          <a:xfrm>
            <a:off x="6858000" y="6477000"/>
            <a:ext cx="0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5" name="Line 224"/>
          <p:cNvSpPr>
            <a:spLocks noChangeShapeType="1"/>
          </p:cNvSpPr>
          <p:nvPr/>
        </p:nvSpPr>
        <p:spPr bwMode="auto">
          <a:xfrm>
            <a:off x="8101013" y="6453188"/>
            <a:ext cx="0" cy="2159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6" name="Line 226"/>
          <p:cNvSpPr>
            <a:spLocks noChangeShapeType="1"/>
          </p:cNvSpPr>
          <p:nvPr/>
        </p:nvSpPr>
        <p:spPr bwMode="auto">
          <a:xfrm flipH="1">
            <a:off x="8675688" y="1412875"/>
            <a:ext cx="288925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7" name="Freeform 239"/>
          <p:cNvSpPr>
            <a:spLocks/>
          </p:cNvSpPr>
          <p:nvPr/>
        </p:nvSpPr>
        <p:spPr bwMode="auto">
          <a:xfrm>
            <a:off x="2195513" y="1270000"/>
            <a:ext cx="5976937" cy="1511300"/>
          </a:xfrm>
          <a:custGeom>
            <a:avLst/>
            <a:gdLst>
              <a:gd name="T0" fmla="*/ 0 w 3765"/>
              <a:gd name="T1" fmla="*/ 2147483647 h 952"/>
              <a:gd name="T2" fmla="*/ 2147483647 w 3765"/>
              <a:gd name="T3" fmla="*/ 2147483647 h 952"/>
              <a:gd name="T4" fmla="*/ 2147483647 w 3765"/>
              <a:gd name="T5" fmla="*/ 2147483647 h 952"/>
              <a:gd name="T6" fmla="*/ 2147483647 w 3765"/>
              <a:gd name="T7" fmla="*/ 2147483647 h 952"/>
              <a:gd name="T8" fmla="*/ 2147483647 w 3765"/>
              <a:gd name="T9" fmla="*/ 2147483647 h 952"/>
              <a:gd name="T10" fmla="*/ 2147483647 w 3765"/>
              <a:gd name="T11" fmla="*/ 2147483647 h 952"/>
              <a:gd name="T12" fmla="*/ 2147483647 w 3765"/>
              <a:gd name="T13" fmla="*/ 2147483647 h 952"/>
              <a:gd name="T14" fmla="*/ 2147483647 w 3765"/>
              <a:gd name="T15" fmla="*/ 2147483647 h 95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765"/>
              <a:gd name="T25" fmla="*/ 0 h 952"/>
              <a:gd name="T26" fmla="*/ 3765 w 3765"/>
              <a:gd name="T27" fmla="*/ 952 h 952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765" h="952">
                <a:moveTo>
                  <a:pt x="0" y="45"/>
                </a:moveTo>
                <a:cubicBezTo>
                  <a:pt x="185" y="22"/>
                  <a:pt x="371" y="0"/>
                  <a:pt x="499" y="45"/>
                </a:cubicBezTo>
                <a:cubicBezTo>
                  <a:pt x="627" y="90"/>
                  <a:pt x="779" y="241"/>
                  <a:pt x="771" y="317"/>
                </a:cubicBezTo>
                <a:cubicBezTo>
                  <a:pt x="763" y="393"/>
                  <a:pt x="454" y="431"/>
                  <a:pt x="454" y="499"/>
                </a:cubicBezTo>
                <a:cubicBezTo>
                  <a:pt x="454" y="567"/>
                  <a:pt x="446" y="680"/>
                  <a:pt x="771" y="725"/>
                </a:cubicBezTo>
                <a:cubicBezTo>
                  <a:pt x="1096" y="770"/>
                  <a:pt x="1950" y="756"/>
                  <a:pt x="2404" y="771"/>
                </a:cubicBezTo>
                <a:cubicBezTo>
                  <a:pt x="2858" y="786"/>
                  <a:pt x="3266" y="786"/>
                  <a:pt x="3493" y="816"/>
                </a:cubicBezTo>
                <a:cubicBezTo>
                  <a:pt x="3720" y="846"/>
                  <a:pt x="3720" y="929"/>
                  <a:pt x="3765" y="952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38" name="Rectangle 241"/>
          <p:cNvSpPr>
            <a:spLocks noChangeArrowheads="1"/>
          </p:cNvSpPr>
          <p:nvPr/>
        </p:nvSpPr>
        <p:spPr bwMode="auto">
          <a:xfrm>
            <a:off x="250825" y="2205038"/>
            <a:ext cx="8569325" cy="287337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 sz="1600" b="1" i="1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47139" name="Freeform 240"/>
          <p:cNvSpPr>
            <a:spLocks/>
          </p:cNvSpPr>
          <p:nvPr/>
        </p:nvSpPr>
        <p:spPr bwMode="auto">
          <a:xfrm>
            <a:off x="2133600" y="2133600"/>
            <a:ext cx="762000" cy="381000"/>
          </a:xfrm>
          <a:custGeom>
            <a:avLst/>
            <a:gdLst>
              <a:gd name="T0" fmla="*/ 2147483647 w 536"/>
              <a:gd name="T1" fmla="*/ 0 h 454"/>
              <a:gd name="T2" fmla="*/ 2147483647 w 536"/>
              <a:gd name="T3" fmla="*/ 2147483647 h 454"/>
              <a:gd name="T4" fmla="*/ 2147483647 w 536"/>
              <a:gd name="T5" fmla="*/ 2147483647 h 454"/>
              <a:gd name="T6" fmla="*/ 0 60000 65536"/>
              <a:gd name="T7" fmla="*/ 0 60000 65536"/>
              <a:gd name="T8" fmla="*/ 0 60000 65536"/>
              <a:gd name="T9" fmla="*/ 0 w 536"/>
              <a:gd name="T10" fmla="*/ 0 h 454"/>
              <a:gd name="T11" fmla="*/ 536 w 536"/>
              <a:gd name="T12" fmla="*/ 454 h 45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536" h="454">
                <a:moveTo>
                  <a:pt x="536" y="0"/>
                </a:moveTo>
                <a:cubicBezTo>
                  <a:pt x="351" y="98"/>
                  <a:pt x="166" y="196"/>
                  <a:pt x="83" y="272"/>
                </a:cubicBezTo>
                <a:cubicBezTo>
                  <a:pt x="0" y="348"/>
                  <a:pt x="18" y="401"/>
                  <a:pt x="37" y="454"/>
                </a:cubicBezTo>
              </a:path>
            </a:pathLst>
          </a:custGeom>
          <a:noFill/>
          <a:ln w="38100" cmpd="sng">
            <a:solidFill>
              <a:srgbClr val="00FFFF"/>
            </a:solidFill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8246" name="Rectangle 21"/>
          <p:cNvSpPr>
            <a:spLocks noChangeArrowheads="1"/>
          </p:cNvSpPr>
          <p:nvPr/>
        </p:nvSpPr>
        <p:spPr bwMode="auto">
          <a:xfrm>
            <a:off x="7467600" y="2781300"/>
            <a:ext cx="1219200" cy="31623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hr-HR" sz="1400" i="1" dirty="0">
              <a:solidFill>
                <a:srgbClr val="000000"/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400" i="1" dirty="0">
                <a:solidFill>
                  <a:srgbClr val="000000"/>
                </a:solidFill>
                <a:latin typeface="+mn-lt"/>
                <a:cs typeface="+mn-cs"/>
              </a:rPr>
              <a:t>Druge EU inicijative i programi</a:t>
            </a:r>
            <a:endParaRPr lang="lt-LT" sz="1200" dirty="0">
              <a:cs typeface="+mn-cs"/>
            </a:endParaRPr>
          </a:p>
        </p:txBody>
      </p:sp>
      <p:sp>
        <p:nvSpPr>
          <p:cNvPr id="58" name="Rectangle 19"/>
          <p:cNvSpPr>
            <a:spLocks noChangeArrowheads="1"/>
          </p:cNvSpPr>
          <p:nvPr/>
        </p:nvSpPr>
        <p:spPr bwMode="auto">
          <a:xfrm>
            <a:off x="304800" y="4191000"/>
            <a:ext cx="7010400" cy="457200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hr-HR" sz="2400" b="1" dirty="0">
                <a:solidFill>
                  <a:schemeClr val="tx2">
                    <a:lumMod val="75000"/>
                  </a:schemeClr>
                </a:solidFill>
                <a:latin typeface="+mn-lt"/>
                <a:cs typeface="Arial" pitchFamily="34" charset="0"/>
              </a:rPr>
              <a:t>PARTNERSKI UGOVOR</a:t>
            </a:r>
            <a:endParaRPr lang="lt-LT" sz="2400" b="1" dirty="0">
              <a:solidFill>
                <a:schemeClr val="tx2">
                  <a:lumMod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47142" name="Line 25"/>
          <p:cNvSpPr>
            <a:spLocks noChangeShapeType="1"/>
          </p:cNvSpPr>
          <p:nvPr/>
        </p:nvSpPr>
        <p:spPr bwMode="auto">
          <a:xfrm flipH="1">
            <a:off x="4114800" y="3124200"/>
            <a:ext cx="0" cy="2286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47143" name="AutoShape 21"/>
          <p:cNvSpPr>
            <a:spLocks noChangeArrowheads="1"/>
          </p:cNvSpPr>
          <p:nvPr/>
        </p:nvSpPr>
        <p:spPr bwMode="auto">
          <a:xfrm>
            <a:off x="2895600" y="5856288"/>
            <a:ext cx="914400" cy="762000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r-HR" sz="900" b="1">
                <a:solidFill>
                  <a:srgbClr val="000000"/>
                </a:solidFill>
              </a:rPr>
              <a:t>projekti</a:t>
            </a:r>
            <a:endParaRPr lang="lt-LT" sz="900" b="1">
              <a:solidFill>
                <a:srgbClr val="000000"/>
              </a:solidFill>
            </a:endParaRPr>
          </a:p>
        </p:txBody>
      </p:sp>
      <p:sp>
        <p:nvSpPr>
          <p:cNvPr id="47144" name="AutoShape 21"/>
          <p:cNvSpPr>
            <a:spLocks noChangeArrowheads="1"/>
          </p:cNvSpPr>
          <p:nvPr/>
        </p:nvSpPr>
        <p:spPr bwMode="auto">
          <a:xfrm>
            <a:off x="4648200" y="5867400"/>
            <a:ext cx="1066800" cy="762000"/>
          </a:xfrm>
          <a:prstGeom prst="flowChartMultidocument">
            <a:avLst/>
          </a:prstGeom>
          <a:solidFill>
            <a:srgbClr val="DDDDD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r>
              <a:rPr lang="hr-HR" sz="900" b="1">
                <a:solidFill>
                  <a:srgbClr val="000000"/>
                </a:solidFill>
              </a:rPr>
              <a:t>projekti</a:t>
            </a:r>
            <a:endParaRPr lang="lt-LT" sz="900" b="1">
              <a:solidFill>
                <a:srgbClr val="000000"/>
              </a:solidFill>
            </a:endParaRPr>
          </a:p>
        </p:txBody>
      </p:sp>
      <p:sp>
        <p:nvSpPr>
          <p:cNvPr id="47145" name="Line 221"/>
          <p:cNvSpPr>
            <a:spLocks noChangeShapeType="1"/>
          </p:cNvSpPr>
          <p:nvPr/>
        </p:nvSpPr>
        <p:spPr bwMode="auto">
          <a:xfrm>
            <a:off x="3429000" y="6553200"/>
            <a:ext cx="0" cy="76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r-Latn-CS"/>
          </a:p>
        </p:txBody>
      </p:sp>
      <p:sp>
        <p:nvSpPr>
          <p:cNvPr id="2" name="Rectangle 1"/>
          <p:cNvSpPr/>
          <p:nvPr/>
        </p:nvSpPr>
        <p:spPr>
          <a:xfrm>
            <a:off x="282575" y="115888"/>
            <a:ext cx="8682038" cy="5857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lt-L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E</a:t>
            </a:r>
            <a:r>
              <a:rPr lang="en-US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U</a:t>
            </a:r>
            <a:r>
              <a:rPr lang="lt-LT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 </a:t>
            </a:r>
            <a:r>
              <a:rPr lang="hr-HR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+mn-cs"/>
              </a:rPr>
              <a:t>STRATEŠKI OKVIR 2020</a:t>
            </a:r>
            <a:endParaRPr lang="lt-LT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/>
          <p:cNvSpPr/>
          <p:nvPr/>
        </p:nvSpPr>
        <p:spPr>
          <a:xfrm>
            <a:off x="755650" y="908050"/>
            <a:ext cx="7658100" cy="523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kern="0" dirty="0">
                <a:solidFill>
                  <a:schemeClr val="bg1"/>
                </a:solidFill>
                <a:latin typeface="+mn-lt"/>
                <a:ea typeface="+mj-ea"/>
                <a:cs typeface="+mj-cs"/>
              </a:rPr>
              <a:t>Thematic Objectives to Deliver Europe 2020</a:t>
            </a:r>
            <a:endParaRPr lang="lt-LT" sz="2800" kern="0" dirty="0">
              <a:solidFill>
                <a:schemeClr val="bg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376238" y="1052513"/>
            <a:ext cx="8229600" cy="4525962"/>
          </a:xfrm>
        </p:spPr>
        <p:txBody>
          <a:bodyPr/>
          <a:lstStyle/>
          <a:p>
            <a:pPr marL="457200" indent="-457200" algn="just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sz="2000" b="1" smtClean="0">
                <a:cs typeface="Calibri" pitchFamily="34" charset="0"/>
              </a:rPr>
              <a:t>Zapošljavanje: </a:t>
            </a:r>
            <a:r>
              <a:rPr lang="hr-HR" sz="2000" smtClean="0">
                <a:cs typeface="Calibri" pitchFamily="34" charset="0"/>
              </a:rPr>
              <a:t>stopa zaposlenosti populacije u dobi 20-64 = 75%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HR (2011.) = 57%</a:t>
            </a:r>
          </a:p>
          <a:p>
            <a:pPr marL="457200" indent="-457200" algn="just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sz="2000" b="1" smtClean="0">
                <a:cs typeface="Calibri" pitchFamily="34" charset="0"/>
              </a:rPr>
              <a:t>Istraživanje i razvoj: </a:t>
            </a:r>
            <a:r>
              <a:rPr lang="hr-HR" sz="2000" smtClean="0">
                <a:cs typeface="Calibri" pitchFamily="34" charset="0"/>
              </a:rPr>
              <a:t>ulaganja u istraživanje i razvoj = 3% BDP-a EU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HR (2010.) = 0,73%</a:t>
            </a:r>
          </a:p>
          <a:p>
            <a:pPr marL="457200" indent="-457200" algn="just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sz="2000" b="1" smtClean="0">
                <a:cs typeface="Calibri" pitchFamily="34" charset="0"/>
              </a:rPr>
              <a:t>Klimatske promjene/energija: 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Calibri" pitchFamily="34" charset="0"/>
              <a:buAutoNum type="alphaLcPeriod"/>
            </a:pPr>
            <a:r>
              <a:rPr lang="hr-HR" sz="2000" smtClean="0">
                <a:cs typeface="Calibri" pitchFamily="34" charset="0"/>
              </a:rPr>
              <a:t>Smanjenje emisije stakleničkih plinova za 20% (ako je moguće i 30 %) u odnosu na razine 1990. 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Calibri" pitchFamily="34" charset="0"/>
              <a:buAutoNum type="alphaLcPeriod"/>
            </a:pPr>
            <a:r>
              <a:rPr lang="hr-HR" sz="2000" smtClean="0">
                <a:cs typeface="Calibri" pitchFamily="34" charset="0"/>
              </a:rPr>
              <a:t>Udio obnovljivih izvora energije u ukupnoj potrošnji = 20%</a:t>
            </a:r>
          </a:p>
          <a:p>
            <a:pPr marL="1257300" lvl="2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HR (2010.) = 14,6% 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Calibri" pitchFamily="34" charset="0"/>
              <a:buAutoNum type="alphaLcPeriod"/>
            </a:pPr>
            <a:r>
              <a:rPr lang="hr-HR" sz="2000" smtClean="0">
                <a:cs typeface="Calibri" pitchFamily="34" charset="0"/>
              </a:rPr>
              <a:t>Povećanje energetske učinkovitosti za 20% </a:t>
            </a:r>
          </a:p>
          <a:p>
            <a:pPr marL="1257300" lvl="2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Potrošnja primarne energije (Index 2005. = 100) u HR (2010.) = 96,8 </a:t>
            </a:r>
          </a:p>
          <a:p>
            <a:pPr marL="457200" indent="-457200" algn="just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sz="2000" b="1" smtClean="0">
                <a:cs typeface="Calibri" pitchFamily="34" charset="0"/>
              </a:rPr>
              <a:t>Obrazovanje: </a:t>
            </a:r>
            <a:r>
              <a:rPr lang="hr-HR" sz="2000" smtClean="0">
                <a:cs typeface="Calibri" pitchFamily="34" charset="0"/>
              </a:rPr>
              <a:t>postotak osoba koje rano napuste školovanje = </a:t>
            </a:r>
            <a:r>
              <a:rPr lang="vi-VN" sz="2000" smtClean="0">
                <a:cs typeface="Calibri" pitchFamily="34" charset="0"/>
              </a:rPr>
              <a:t>10%</a:t>
            </a:r>
            <a:r>
              <a:rPr lang="hr-HR" sz="2000" smtClean="0">
                <a:cs typeface="Calibri" pitchFamily="34" charset="0"/>
              </a:rPr>
              <a:t>; postotak populacije u dobi 30-34 sa završenim tercijarnim obrazovanjem - 40%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Postotak osoba (dob 18-24) koje rano napuste obrazovanje i usavršavanje u HR (2011.) = 4,1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Postotak osoba (dob 30-34) sa završenim tercijarnim obrazovanjem u HR (2011.) = 24,5</a:t>
            </a:r>
          </a:p>
          <a:p>
            <a:pPr marL="457200" indent="-457200" algn="just" eaLnBrk="1" hangingPunct="1">
              <a:spcBef>
                <a:spcPct val="0"/>
              </a:spcBef>
              <a:buFont typeface="Calibri" pitchFamily="34" charset="0"/>
              <a:buAutoNum type="arabicPeriod"/>
            </a:pPr>
            <a:r>
              <a:rPr lang="hr-HR" sz="2000" b="1" smtClean="0">
                <a:cs typeface="Calibri" pitchFamily="34" charset="0"/>
              </a:rPr>
              <a:t>Siromaštvo / socijalna isključenost: </a:t>
            </a:r>
            <a:r>
              <a:rPr lang="hr-HR" sz="2000" smtClean="0">
                <a:cs typeface="Calibri" pitchFamily="34" charset="0"/>
              </a:rPr>
              <a:t>20 milijuna manje ljudi u opasnosti od siromaštva</a:t>
            </a:r>
          </a:p>
          <a:p>
            <a:pPr marL="857250" lvl="1" indent="-457200" algn="just" eaLnBrk="1" hangingPunct="1">
              <a:spcBef>
                <a:spcPct val="0"/>
              </a:spcBef>
              <a:buFont typeface="Arial" charset="0"/>
              <a:buNone/>
            </a:pPr>
            <a:r>
              <a:rPr lang="hr-HR" sz="1600" smtClean="0">
                <a:cs typeface="Calibri" pitchFamily="34" charset="0"/>
              </a:rPr>
              <a:t>Broj ljudi u opasnosti od siromaštva u HR (2010.) = 1 321 000 ili 31,3% </a:t>
            </a:r>
          </a:p>
          <a:p>
            <a:pPr marL="457200" indent="-457200" algn="just" eaLnBrk="1" hangingPunct="1">
              <a:buFont typeface="Arial" charset="0"/>
              <a:buNone/>
            </a:pPr>
            <a:endParaRPr lang="hr-HR" sz="2000" smtClean="0">
              <a:cs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150" y="204788"/>
            <a:ext cx="8229600" cy="70485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hr-HR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5 </a:t>
            </a:r>
            <a:r>
              <a:rPr lang="hr-HR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glavnih ciljeva (</a:t>
            </a:r>
            <a:r>
              <a:rPr lang="hr-HR" sz="3200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headline</a:t>
            </a:r>
            <a:r>
              <a:rPr lang="hr-HR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 </a:t>
            </a:r>
            <a:r>
              <a:rPr lang="hr-HR" sz="3200" b="1" kern="0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targets</a:t>
            </a:r>
            <a:r>
              <a:rPr lang="hr-HR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)</a:t>
            </a:r>
            <a:endParaRPr lang="hr-HR" sz="3200" b="1" kern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188" y="115888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RASTA EUROPE</a:t>
            </a:r>
            <a:endParaRPr lang="hr-HR" sz="32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41325" y="1268413"/>
          <a:ext cx="8426450" cy="5202239"/>
        </p:xfrm>
        <a:graphic>
          <a:graphicData uri="http://schemas.openxmlformats.org/drawingml/2006/table">
            <a:tbl>
              <a:tblPr/>
              <a:tblGrid>
                <a:gridCol w="2654300"/>
                <a:gridCol w="2771775"/>
                <a:gridCol w="3000375"/>
              </a:tblGrid>
              <a:tr h="5191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Pametan rast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5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Održiv rast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Uključiv rast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09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Inovacije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Inovacijska unija</a:t>
                      </a:r>
                      <a:r>
                        <a:rPr kumimoji="0" lang="fr-B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»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Tematski cilj 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1)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Klima, energija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ematski cilj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4,5,6,)</a:t>
                      </a:r>
                      <a:r>
                        <a:rPr kumimoji="0" lang="fr-BE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 mobilnost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ematski cilj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7)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Europa učinkovitih resursa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»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Zapošljavanje i vještine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Nove vještine i radna mjesta 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»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ematski cilj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8,11)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3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Obrazovanje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Mladi u pokretu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»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Tematski cilj 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10)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Konkurentnost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Industrijska politika za doba globalizacije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»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ematski cilj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3)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Borba protiv siromaštva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Europska platforma za borbu protiv siromaštva</a:t>
                      </a:r>
                      <a:r>
                        <a:rPr kumimoji="0" lang="en-GB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»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ematski cilj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9)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65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r-HR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Digitalno društvo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« </a:t>
                      </a:r>
                      <a:r>
                        <a:rPr kumimoji="0" lang="hr-HR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Digitalna Europa</a:t>
                      </a:r>
                      <a:r>
                        <a:rPr kumimoji="0" lang="fr-BE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 » 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(T</a:t>
                      </a:r>
                      <a:r>
                        <a:rPr kumimoji="0" lang="hr-HR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ematski cilj</a:t>
                      </a:r>
                      <a:r>
                        <a:rPr kumimoji="0" lang="fr-BE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 2)</a:t>
                      </a:r>
                      <a:endParaRPr kumimoji="0" lang="hr-H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84830" marR="84830" marT="42415" marB="42415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sr-Latn-C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1313" y="-171450"/>
            <a:ext cx="8496300" cy="11795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r-HR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/>
            </a:r>
            <a:br>
              <a:rPr lang="hr-HR" sz="32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</a:br>
            <a:r>
              <a:rPr lang="hr-HR" sz="3100" b="1" kern="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itchFamily="34" charset="0"/>
              </a:rPr>
              <a:t>Tematski ciljevi - usmjeravanje investicija iz strukturnih instrumenata</a:t>
            </a:r>
            <a:r>
              <a:rPr lang="lt-LT" sz="3100" b="1" dirty="0">
                <a:solidFill>
                  <a:srgbClr val="FFC000"/>
                </a:solidFill>
              </a:rPr>
              <a:t/>
            </a:r>
            <a:br>
              <a:rPr lang="lt-LT" sz="3100" b="1" dirty="0">
                <a:solidFill>
                  <a:srgbClr val="FFC000"/>
                </a:solidFill>
              </a:rPr>
            </a:br>
            <a:endParaRPr lang="hr-HR" sz="3100" dirty="0">
              <a:solidFill>
                <a:srgbClr val="FFC000"/>
              </a:solidFill>
            </a:endParaRPr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174750"/>
            <a:ext cx="8496300" cy="540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</a:pPr>
            <a:r>
              <a:rPr lang="hr-HR" sz="2800" smtClean="0"/>
              <a:t>Naši ciljevi u velikoj mjeri komplementarni s ciljevima Europa 2020 strategije</a:t>
            </a:r>
          </a:p>
          <a:p>
            <a:pPr marL="0" indent="0" eaLnBrk="1" hangingPunct="1">
              <a:buFont typeface="Arial" charset="0"/>
              <a:buNone/>
            </a:pPr>
            <a:endParaRPr lang="hr-HR" sz="2800" smtClean="0"/>
          </a:p>
          <a:p>
            <a:pPr marL="0" indent="0" eaLnBrk="1" hangingPunct="1">
              <a:buFont typeface="Arial" charset="0"/>
              <a:buNone/>
            </a:pPr>
            <a:r>
              <a:rPr lang="hr-HR" sz="2800" smtClean="0"/>
              <a:t>Velik dio nacionalnih investicijskih prioriteta moći će se sufinancirati iz fondova EU</a:t>
            </a:r>
          </a:p>
          <a:p>
            <a:pPr marL="0" indent="0" eaLnBrk="1" hangingPunct="1">
              <a:buFont typeface="Arial" charset="0"/>
              <a:buNone/>
            </a:pPr>
            <a:endParaRPr lang="hr-HR" sz="2800" smtClean="0"/>
          </a:p>
          <a:p>
            <a:pPr marL="0" indent="0" eaLnBrk="1" hangingPunct="1">
              <a:buFont typeface="Arial" charset="0"/>
              <a:buNone/>
            </a:pPr>
            <a:r>
              <a:rPr lang="hr-HR" sz="2800" smtClean="0"/>
              <a:t>Ne možemo uložiti u sve – Operativnim programima određuju se prioriteti za sufinanciranje iz fondova EU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8" y="50800"/>
            <a:ext cx="9129712" cy="922338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3200" b="1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Calibri" pitchFamily="34" charset="0"/>
              </a:rPr>
              <a:t>Hrvatska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79388" y="1343025"/>
          <a:ext cx="8712968" cy="52348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  <a:gridCol w="792088"/>
              </a:tblGrid>
              <a:tr h="386015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425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13793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  <a:tr h="64425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  <a:tr h="64425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  <a:tr h="511112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44250"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hr-HR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54149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  <a:tr h="70546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hr-HR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E5FF"/>
                    </a:solidFill>
                  </a:tcPr>
                </a:tc>
              </a:tr>
            </a:tbl>
          </a:graphicData>
        </a:graphic>
      </p:graphicFrame>
      <p:grpSp>
        <p:nvGrpSpPr>
          <p:cNvPr id="54395" name="Group 49"/>
          <p:cNvGrpSpPr>
            <a:grpSpLocks/>
          </p:cNvGrpSpPr>
          <p:nvPr/>
        </p:nvGrpSpPr>
        <p:grpSpPr bwMode="auto">
          <a:xfrm>
            <a:off x="179388" y="2708275"/>
            <a:ext cx="8472487" cy="600075"/>
            <a:chOff x="107504" y="2648432"/>
            <a:chExt cx="7836271" cy="576064"/>
          </a:xfrm>
        </p:grpSpPr>
        <p:sp>
          <p:nvSpPr>
            <p:cNvPr id="28" name="Rectangle 27"/>
            <p:cNvSpPr/>
            <p:nvPr/>
          </p:nvSpPr>
          <p:spPr>
            <a:xfrm>
              <a:off x="107504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1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774108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2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1572859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3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05536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4</a:t>
              </a: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2972140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5</a:t>
              </a: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3637277" y="2648432"/>
              <a:ext cx="57703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6</a:t>
              </a:r>
            </a:p>
          </p:txBody>
        </p:sp>
        <p:sp>
          <p:nvSpPr>
            <p:cNvPr id="44" name="Rectangle 43"/>
            <p:cNvSpPr/>
            <p:nvPr/>
          </p:nvSpPr>
          <p:spPr>
            <a:xfrm>
              <a:off x="4437495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7</a:t>
              </a: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5170173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8</a:t>
              </a: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5902850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9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6567986" y="2648432"/>
              <a:ext cx="577038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10</a:t>
              </a: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7368205" y="2648432"/>
              <a:ext cx="575570" cy="57606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hr-HR" b="1" dirty="0"/>
                <a:t>11</a:t>
              </a:r>
            </a:p>
          </p:txBody>
        </p:sp>
      </p:grpSp>
      <p:sp>
        <p:nvSpPr>
          <p:cNvPr id="55" name="Rectangle 54"/>
          <p:cNvSpPr/>
          <p:nvPr/>
        </p:nvSpPr>
        <p:spPr>
          <a:xfrm>
            <a:off x="252413" y="1052513"/>
            <a:ext cx="8353425" cy="9366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700" b="1" dirty="0">
                <a:solidFill>
                  <a:schemeClr val="tx1"/>
                </a:solidFill>
              </a:rPr>
              <a:t>7 TEMATSKIH RADNIH SKUPINA: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700" b="1" dirty="0">
                <a:solidFill>
                  <a:schemeClr val="tx1"/>
                </a:solidFill>
              </a:rPr>
              <a:t>6 TEMATSKIH RADNIH SKUPINA - GRUPIRANJE NEKOLIKO TEMATSKIH CILJEVA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1700" b="1" dirty="0">
                <a:solidFill>
                  <a:schemeClr val="tx1"/>
                </a:solidFill>
              </a:rPr>
              <a:t>1 NRP TEMATSKA RADNA SKUPINA </a:t>
            </a:r>
          </a:p>
        </p:txBody>
      </p:sp>
      <p:sp>
        <p:nvSpPr>
          <p:cNvPr id="54397" name="Oval 14"/>
          <p:cNvSpPr>
            <a:spLocks noChangeArrowheads="1"/>
          </p:cNvSpPr>
          <p:nvPr/>
        </p:nvSpPr>
        <p:spPr bwMode="auto">
          <a:xfrm rot="6333933">
            <a:off x="1705769" y="2647157"/>
            <a:ext cx="723900" cy="7286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lt-LT">
              <a:latin typeface="Calibri" pitchFamily="34" charset="0"/>
            </a:endParaRPr>
          </a:p>
        </p:txBody>
      </p:sp>
      <p:sp>
        <p:nvSpPr>
          <p:cNvPr id="54398" name="Oval 14"/>
          <p:cNvSpPr>
            <a:spLocks noChangeArrowheads="1"/>
          </p:cNvSpPr>
          <p:nvPr/>
        </p:nvSpPr>
        <p:spPr bwMode="auto">
          <a:xfrm rot="6333933">
            <a:off x="4802188" y="2647950"/>
            <a:ext cx="723900" cy="72707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lt-LT">
              <a:latin typeface="Calibri" pitchFamily="34" charset="0"/>
            </a:endParaRPr>
          </a:p>
        </p:txBody>
      </p:sp>
      <p:sp>
        <p:nvSpPr>
          <p:cNvPr id="54399" name="Oval 14"/>
          <p:cNvSpPr>
            <a:spLocks noChangeArrowheads="1"/>
          </p:cNvSpPr>
          <p:nvPr/>
        </p:nvSpPr>
        <p:spPr bwMode="auto">
          <a:xfrm rot="6333933">
            <a:off x="7970044" y="2647157"/>
            <a:ext cx="723900" cy="7286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lt-LT">
              <a:latin typeface="Calibri" pitchFamily="34" charset="0"/>
            </a:endParaRPr>
          </a:p>
        </p:txBody>
      </p:sp>
      <p:sp>
        <p:nvSpPr>
          <p:cNvPr id="54400" name="Oval 14"/>
          <p:cNvSpPr>
            <a:spLocks noChangeArrowheads="1"/>
          </p:cNvSpPr>
          <p:nvPr/>
        </p:nvSpPr>
        <p:spPr bwMode="auto">
          <a:xfrm rot="5400000">
            <a:off x="537369" y="2278857"/>
            <a:ext cx="723900" cy="14398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lt-LT">
              <a:latin typeface="Calibri" pitchFamily="34" charset="0"/>
            </a:endParaRPr>
          </a:p>
        </p:txBody>
      </p:sp>
      <p:sp>
        <p:nvSpPr>
          <p:cNvPr id="54401" name="Oval 14"/>
          <p:cNvSpPr>
            <a:spLocks noChangeArrowheads="1"/>
          </p:cNvSpPr>
          <p:nvPr/>
        </p:nvSpPr>
        <p:spPr bwMode="auto">
          <a:xfrm rot="5400000">
            <a:off x="3165476" y="1882775"/>
            <a:ext cx="723900" cy="2232025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lt-LT">
              <a:latin typeface="Calibri" pitchFamily="34" charset="0"/>
            </a:endParaRPr>
          </a:p>
        </p:txBody>
      </p:sp>
      <p:sp>
        <p:nvSpPr>
          <p:cNvPr id="54402" name="Oval 14"/>
          <p:cNvSpPr>
            <a:spLocks noChangeArrowheads="1"/>
          </p:cNvSpPr>
          <p:nvPr/>
        </p:nvSpPr>
        <p:spPr bwMode="auto">
          <a:xfrm rot="5400000">
            <a:off x="6406357" y="1881981"/>
            <a:ext cx="723900" cy="223361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lt-LT">
              <a:latin typeface="Calibri" pitchFamily="34" charset="0"/>
            </a:endParaRPr>
          </a:p>
        </p:txBody>
      </p:sp>
      <p:sp>
        <p:nvSpPr>
          <p:cNvPr id="75" name="Round Diagonal Corner Rectangle 74"/>
          <p:cNvSpPr/>
          <p:nvPr/>
        </p:nvSpPr>
        <p:spPr>
          <a:xfrm>
            <a:off x="107950" y="2205038"/>
            <a:ext cx="647700" cy="2873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GC 2</a:t>
            </a:r>
          </a:p>
        </p:txBody>
      </p:sp>
      <p:sp>
        <p:nvSpPr>
          <p:cNvPr id="76" name="Round Diagonal Corner Rectangle 75"/>
          <p:cNvSpPr/>
          <p:nvPr/>
        </p:nvSpPr>
        <p:spPr>
          <a:xfrm>
            <a:off x="5580063" y="2205038"/>
            <a:ext cx="647700" cy="2873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GC 1</a:t>
            </a:r>
          </a:p>
        </p:txBody>
      </p:sp>
      <p:sp>
        <p:nvSpPr>
          <p:cNvPr id="77" name="Round Diagonal Corner Rectangle 76"/>
          <p:cNvSpPr/>
          <p:nvPr/>
        </p:nvSpPr>
        <p:spPr>
          <a:xfrm>
            <a:off x="6443663" y="2205038"/>
            <a:ext cx="649287" cy="2873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GC 5</a:t>
            </a:r>
          </a:p>
        </p:txBody>
      </p:sp>
      <p:sp>
        <p:nvSpPr>
          <p:cNvPr id="78" name="Round Diagonal Corner Rectangle 77"/>
          <p:cNvSpPr/>
          <p:nvPr/>
        </p:nvSpPr>
        <p:spPr>
          <a:xfrm>
            <a:off x="7235825" y="2205038"/>
            <a:ext cx="649288" cy="2873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GC 4</a:t>
            </a:r>
          </a:p>
        </p:txBody>
      </p:sp>
      <p:sp>
        <p:nvSpPr>
          <p:cNvPr id="79" name="Round Diagonal Corner Rectangle 78"/>
          <p:cNvSpPr/>
          <p:nvPr/>
        </p:nvSpPr>
        <p:spPr>
          <a:xfrm>
            <a:off x="2843213" y="2205038"/>
            <a:ext cx="649287" cy="287337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b="1" dirty="0">
                <a:solidFill>
                  <a:schemeClr val="tx1"/>
                </a:solidFill>
              </a:rPr>
              <a:t>GC 3</a:t>
            </a:r>
          </a:p>
        </p:txBody>
      </p:sp>
      <p:sp>
        <p:nvSpPr>
          <p:cNvPr id="84" name="Rectangle 83"/>
          <p:cNvSpPr/>
          <p:nvPr/>
        </p:nvSpPr>
        <p:spPr>
          <a:xfrm>
            <a:off x="2916238" y="3716338"/>
            <a:ext cx="2857500" cy="108108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Dosadašnje iskustvo ključno za predstojeće zadatke</a:t>
            </a:r>
          </a:p>
        </p:txBody>
      </p:sp>
      <p:sp>
        <p:nvSpPr>
          <p:cNvPr id="85" name="Rectangle 84"/>
          <p:cNvSpPr/>
          <p:nvPr/>
        </p:nvSpPr>
        <p:spPr>
          <a:xfrm>
            <a:off x="2916238" y="5157788"/>
            <a:ext cx="2808287" cy="12017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dirty="0"/>
              <a:t>U svakom ministarstvu </a:t>
            </a:r>
            <a:r>
              <a:rPr lang="hr-HR" b="1" dirty="0"/>
              <a:t>kontakt točka </a:t>
            </a:r>
            <a:r>
              <a:rPr lang="hr-HR" dirty="0"/>
              <a:t>– osoba/ustrojstvena jedinica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188" y="115888"/>
            <a:ext cx="8229600" cy="7064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sz="28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Priprema programskih dokumenata - Tematske radne skupine</a:t>
            </a:r>
            <a:endParaRPr lang="hr-HR" sz="28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366&quot;&gt;&lt;/object&gt;&lt;object type=&quot;2&quot; unique_id=&quot;10367&quot;&gt;&lt;object type=&quot;3&quot; unique_id=&quot;10368&quot;&gt;&lt;property id=&quot;20148&quot; value=&quot;5&quot;/&gt;&lt;property id=&quot;20300&quot; value=&quot;Slide 1&quot;/&gt;&lt;property id=&quot;20307&quot; value=&quot;259&quot;/&gt;&lt;/object&gt;&lt;object type=&quot;3&quot; unique_id=&quot;10369&quot;&gt;&lt;property id=&quot;20148&quot; value=&quot;5&quot;/&gt;&lt;property id=&quot;20300&quot; value=&quot;Slide 2&quot;/&gt;&lt;property id=&quot;20307&quot; value=&quot;258&quot;/&gt;&lt;/object&gt;&lt;object type=&quot;3&quot; unique_id=&quot;10370&quot;&gt;&lt;property id=&quot;20148&quot; value=&quot;5&quot;/&gt;&lt;property id=&quot;20300&quot; value=&quot;Slide 3&quot;/&gt;&lt;property id=&quot;20307&quot; value=&quot;256&quot;/&gt;&lt;/object&gt;&lt;/object&gt;&lt;/object&gt;&lt;/database&gt;"/>
  <p:tag name="SECTOMILLISECCONVERTED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rrfeu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333399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ヒラギノ角ゴ ProN W3"/>
      </a:majorFont>
      <a:minorFont>
        <a:latin typeface="Gill Sans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4639</TotalTime>
  <Words>964</Words>
  <Application>Microsoft Office PowerPoint</Application>
  <PresentationFormat>On-screen Show (4:3)</PresentationFormat>
  <Paragraphs>194</Paragraphs>
  <Slides>14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6" baseType="lpstr">
      <vt:lpstr>mrrfeu</vt:lpstr>
      <vt:lpstr>Blank</vt:lpstr>
      <vt:lpstr>PowerPoint Presentation</vt:lpstr>
      <vt:lpstr> Pripreme za strukturne i Kohezijski fond  2014-2020  </vt:lpstr>
      <vt:lpstr>Programiranje</vt:lpstr>
      <vt:lpstr>PowerPoint Presentation</vt:lpstr>
      <vt:lpstr>5 glavnih ciljeva (headline targets)</vt:lpstr>
      <vt:lpstr>3 RASTA EUROPE</vt:lpstr>
      <vt:lpstr> Tematski ciljevi - usmjeravanje investicija iz strukturnih instrumenata </vt:lpstr>
      <vt:lpstr>Hrvatska 2020</vt:lpstr>
      <vt:lpstr>Priprema programskih dokumenata - Tematske radne skupine</vt:lpstr>
      <vt:lpstr>Mogućnosti u tekućem financijskom razdoblju EU  (IPA+SF 2007-2013)</vt:lpstr>
      <vt:lpstr>Mogućnosti u narednom financijskom razdoblju EU 2014-2020 (Relevantni ciljevi EU 2020) (I)</vt:lpstr>
      <vt:lpstr>Mogućnosti u narednom financijskom razdoblju EU 2014-2020 (Relevantni ciljevi EU 2020) (II)</vt:lpstr>
      <vt:lpstr>JESSICA: Joint European Support for Sustainable Investment in City Areas (Potpora održivim investicijama u gradovima)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JOSIP</dc:creator>
  <cp:lastModifiedBy>Jelena Habek</cp:lastModifiedBy>
  <cp:revision>129</cp:revision>
  <cp:lastPrinted>2012-12-05T08:56:22Z</cp:lastPrinted>
  <dcterms:created xsi:type="dcterms:W3CDTF">2012-05-11T13:49:40Z</dcterms:created>
  <dcterms:modified xsi:type="dcterms:W3CDTF">2012-12-10T11:10:45Z</dcterms:modified>
</cp:coreProperties>
</file>